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Default Extension="xlsx" ContentType="application/vnd.openxmlformats-officedocument.spreadsheetml.sheet"/>
  <Override PartName="/ppt/charts/chart3.xml" ContentType="application/vnd.openxmlformats-officedocument.drawingml.char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charts/chart1.xml" ContentType="application/vnd.openxmlformats-officedocument.drawingml.char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 id="2147483686" r:id="rId2"/>
    <p:sldMasterId id="2147483718" r:id="rId3"/>
    <p:sldMasterId id="2147483648" r:id="rId4"/>
    <p:sldMasterId id="2147483680" r:id="rId5"/>
  </p:sldMasterIdLst>
  <p:notesMasterIdLst>
    <p:notesMasterId r:id="rId46"/>
  </p:notesMasterIdLst>
  <p:handoutMasterIdLst>
    <p:handoutMasterId r:id="rId47"/>
  </p:handoutMasterIdLst>
  <p:sldIdLst>
    <p:sldId id="300" r:id="rId6"/>
    <p:sldId id="321" r:id="rId7"/>
    <p:sldId id="451" r:id="rId8"/>
    <p:sldId id="322" r:id="rId9"/>
    <p:sldId id="469" r:id="rId10"/>
    <p:sldId id="463" r:id="rId11"/>
    <p:sldId id="459" r:id="rId12"/>
    <p:sldId id="473" r:id="rId13"/>
    <p:sldId id="476" r:id="rId14"/>
    <p:sldId id="475" r:id="rId15"/>
    <p:sldId id="477" r:id="rId16"/>
    <p:sldId id="346" r:id="rId17"/>
    <p:sldId id="432" r:id="rId18"/>
    <p:sldId id="389" r:id="rId19"/>
    <p:sldId id="478" r:id="rId20"/>
    <p:sldId id="480" r:id="rId21"/>
    <p:sldId id="479" r:id="rId22"/>
    <p:sldId id="369" r:id="rId23"/>
    <p:sldId id="471" r:id="rId24"/>
    <p:sldId id="481" r:id="rId25"/>
    <p:sldId id="483" r:id="rId26"/>
    <p:sldId id="351" r:id="rId27"/>
    <p:sldId id="439" r:id="rId28"/>
    <p:sldId id="352" r:id="rId29"/>
    <p:sldId id="484" r:id="rId30"/>
    <p:sldId id="472" r:id="rId31"/>
    <p:sldId id="416" r:id="rId32"/>
    <p:sldId id="366" r:id="rId33"/>
    <p:sldId id="403" r:id="rId34"/>
    <p:sldId id="365" r:id="rId35"/>
    <p:sldId id="437" r:id="rId36"/>
    <p:sldId id="355" r:id="rId37"/>
    <p:sldId id="404" r:id="rId38"/>
    <p:sldId id="359" r:id="rId39"/>
    <p:sldId id="360" r:id="rId40"/>
    <p:sldId id="436" r:id="rId41"/>
    <p:sldId id="485" r:id="rId42"/>
    <p:sldId id="345" r:id="rId43"/>
    <p:sldId id="398" r:id="rId44"/>
    <p:sldId id="302" r:id="rId45"/>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hael Fenn" initials="" lastIdx="35" clrIdx="0"/>
  <p:cmAuthor id="1" name="Alexander Rumi" initials="AR" lastIdx="19" clrIdx="1"/>
  <p:cmAuthor id="2" name="Michael Fenn" initials="MF" lastIdx="0"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4990"/>
    <a:srgbClr val="E7E9EE"/>
    <a:srgbClr val="FF9900"/>
    <a:srgbClr val="9E0000"/>
    <a:srgbClr val="800000"/>
    <a:srgbClr val="424242"/>
    <a:srgbClr val="121D83"/>
    <a:srgbClr val="595959"/>
    <a:srgbClr val="7F7F7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B301B821-A1FF-4177-AEE7-76D212191A09}">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80" autoAdjust="0"/>
    <p:restoredTop sz="94600" autoAdjust="0"/>
  </p:normalViewPr>
  <p:slideViewPr>
    <p:cSldViewPr>
      <p:cViewPr>
        <p:scale>
          <a:sx n="90" d="100"/>
          <a:sy n="90" d="100"/>
        </p:scale>
        <p:origin x="-58" y="-58"/>
      </p:cViewPr>
      <p:guideLst>
        <p:guide orient="horz" pos="3936"/>
        <p:guide orient="horz" pos="240"/>
        <p:guide pos="96"/>
        <p:guide pos="5568"/>
      </p:guideLst>
    </p:cSldViewPr>
  </p:slideViewPr>
  <p:outlineViewPr>
    <p:cViewPr>
      <p:scale>
        <a:sx n="33" d="100"/>
        <a:sy n="33" d="100"/>
      </p:scale>
      <p:origin x="66" y="137274"/>
    </p:cViewPr>
  </p:outlineViewPr>
  <p:notesTextViewPr>
    <p:cViewPr>
      <p:scale>
        <a:sx n="100" d="100"/>
        <a:sy n="100" d="100"/>
      </p:scale>
      <p:origin x="0" y="0"/>
    </p:cViewPr>
  </p:notesTextViewPr>
  <p:sorterViewPr>
    <p:cViewPr>
      <p:scale>
        <a:sx n="120" d="100"/>
        <a:sy n="120" d="100"/>
      </p:scale>
      <p:origin x="0" y="11964"/>
    </p:cViewPr>
  </p:sorterViewPr>
  <p:notesViewPr>
    <p:cSldViewPr>
      <p:cViewPr varScale="1">
        <p:scale>
          <a:sx n="130" d="100"/>
          <a:sy n="130" d="100"/>
        </p:scale>
        <p:origin x="-1230" y="-102"/>
      </p:cViewPr>
      <p:guideLst>
        <p:guide orient="horz" pos="2909"/>
        <p:guide pos="2189"/>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commentAuthors" Target="commentAuthors.xml"/><Relationship Id="rId8" Type="http://schemas.openxmlformats.org/officeDocument/2006/relationships/slide" Target="slides/slide3.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lang val="en-CA"/>
  <c:chart>
    <c:title>
      <c:tx>
        <c:rich>
          <a:bodyPr/>
          <a:lstStyle/>
          <a:p>
            <a:pPr>
              <a:defRPr sz="1050" b="1"/>
            </a:pPr>
            <a:r>
              <a:rPr lang="en-US" sz="1050" b="1" dirty="0" smtClean="0"/>
              <a:t>Roads Department</a:t>
            </a:r>
            <a:r>
              <a:rPr lang="en-US" sz="1050" b="1" baseline="0" dirty="0" smtClean="0"/>
              <a:t> Hours Breakdown – Winter 2014-2015</a:t>
            </a:r>
            <a:endParaRPr lang="en-US" sz="1050" b="1" dirty="0"/>
          </a:p>
        </c:rich>
      </c:tx>
    </c:title>
    <c:plotArea>
      <c:layout>
        <c:manualLayout>
          <c:layoutTarget val="inner"/>
          <c:xMode val="edge"/>
          <c:yMode val="edge"/>
          <c:x val="0.12704993606568399"/>
          <c:y val="0.38337035995500823"/>
          <c:w val="0.36105794467999208"/>
          <c:h val="0.50290213723284283"/>
        </c:manualLayout>
      </c:layout>
      <c:pieChart>
        <c:varyColors val="1"/>
        <c:ser>
          <c:idx val="0"/>
          <c:order val="0"/>
          <c:tx>
            <c:strRef>
              <c:f>Sheet1!$B$1</c:f>
              <c:strCache>
                <c:ptCount val="1"/>
                <c:pt idx="0">
                  <c:v>Hours</c:v>
                </c:pt>
              </c:strCache>
            </c:strRef>
          </c:tx>
          <c:dLbls>
            <c:dLbl>
              <c:idx val="0"/>
              <c:layout>
                <c:manualLayout>
                  <c:x val="3.172290963629551E-2"/>
                  <c:y val="-5.2380952380952403E-2"/>
                </c:manualLayout>
              </c:layout>
              <c:showVal val="1"/>
            </c:dLbl>
            <c:dLbl>
              <c:idx val="1"/>
              <c:layout>
                <c:manualLayout>
                  <c:x val="-1.1810836145481805E-2"/>
                  <c:y val="3.2842769653793312E-2"/>
                </c:manualLayout>
              </c:layout>
              <c:spPr/>
              <c:txPr>
                <a:bodyPr/>
                <a:lstStyle/>
                <a:p>
                  <a:pPr>
                    <a:defRPr sz="1100">
                      <a:solidFill>
                        <a:schemeClr val="tx1"/>
                      </a:solidFill>
                    </a:defRPr>
                  </a:pPr>
                  <a:endParaRPr lang="en-US"/>
                </a:p>
              </c:txPr>
              <c:showVal val="1"/>
            </c:dLbl>
            <c:delete val="1"/>
            <c:txPr>
              <a:bodyPr/>
              <a:lstStyle/>
              <a:p>
                <a:pPr>
                  <a:defRPr sz="1100"/>
                </a:pPr>
                <a:endParaRPr lang="en-US"/>
              </a:p>
            </c:txPr>
          </c:dLbls>
          <c:cat>
            <c:strRef>
              <c:f>Sheet1!$A$2:$A$3</c:f>
              <c:strCache>
                <c:ptCount val="2"/>
                <c:pt idx="0">
                  <c:v>Regular Hours</c:v>
                </c:pt>
                <c:pt idx="1">
                  <c:v>Overtime Hours</c:v>
                </c:pt>
              </c:strCache>
            </c:strRef>
          </c:cat>
          <c:val>
            <c:numRef>
              <c:f>Sheet1!$B$2:$B$3</c:f>
              <c:numCache>
                <c:formatCode>0.0%</c:formatCode>
                <c:ptCount val="2"/>
                <c:pt idx="0">
                  <c:v>0.88839934153190692</c:v>
                </c:pt>
                <c:pt idx="1">
                  <c:v>0.11160065846809404</c:v>
                </c:pt>
              </c:numCache>
            </c:numRef>
          </c:val>
        </c:ser>
        <c:dLbls/>
        <c:firstSliceAng val="0"/>
      </c:pieChart>
    </c:plotArea>
    <c:legend>
      <c:legendPos val="r"/>
      <c:layout>
        <c:manualLayout>
          <c:xMode val="edge"/>
          <c:yMode val="edge"/>
          <c:x val="0.58600646073086671"/>
          <c:y val="0.39276293588301714"/>
          <c:w val="0.38835251362810613"/>
          <c:h val="0.40078365204349486"/>
        </c:manualLayout>
      </c:layout>
      <c:txPr>
        <a:bodyPr/>
        <a:lstStyle/>
        <a:p>
          <a:pPr>
            <a:defRPr sz="900"/>
          </a:pPr>
          <a:endParaRPr lang="en-US"/>
        </a:p>
      </c:txPr>
    </c:legend>
    <c:plotVisOnly val="1"/>
    <c:dispBlanksAs val="zero"/>
  </c:chart>
  <c:txPr>
    <a:bodyPr/>
    <a:lstStyle/>
    <a:p>
      <a:pPr>
        <a:defRPr sz="12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CA"/>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050" b="1" i="0" u="none" strike="noStrike" kern="1200" baseline="0">
                <a:solidFill>
                  <a:srgbClr val="424242"/>
                </a:solidFill>
                <a:latin typeface="+mn-lt"/>
                <a:ea typeface="+mn-ea"/>
                <a:cs typeface="+mn-cs"/>
              </a:defRPr>
            </a:pPr>
            <a:r>
              <a:rPr lang="en-US" sz="1050" b="1" i="0" baseline="0" dirty="0" smtClean="0"/>
              <a:t>Roads Department Overtime Hours Breakdown: Full-Time vs. Seasonal Staff – Winter 2014-2015</a:t>
            </a:r>
          </a:p>
          <a:p>
            <a:pPr marL="0" marR="0" indent="0" algn="ctr" defTabSz="914400" rtl="0" eaLnBrk="1" fontAlgn="auto" latinLnBrk="0" hangingPunct="1">
              <a:lnSpc>
                <a:spcPct val="100000"/>
              </a:lnSpc>
              <a:spcBef>
                <a:spcPts val="0"/>
              </a:spcBef>
              <a:spcAft>
                <a:spcPts val="0"/>
              </a:spcAft>
              <a:buClrTx/>
              <a:buSzTx/>
              <a:buFontTx/>
              <a:buNone/>
              <a:tabLst/>
              <a:defRPr sz="1050" b="1" i="0" u="none" strike="noStrike" kern="1200" baseline="0">
                <a:solidFill>
                  <a:srgbClr val="424242"/>
                </a:solidFill>
                <a:latin typeface="+mn-lt"/>
                <a:ea typeface="+mn-ea"/>
                <a:cs typeface="+mn-cs"/>
              </a:defRPr>
            </a:pPr>
            <a:endParaRPr lang="en-US" sz="1050" b="1" dirty="0"/>
          </a:p>
        </c:rich>
      </c:tx>
      <c:layout>
        <c:manualLayout>
          <c:xMode val="edge"/>
          <c:yMode val="edge"/>
          <c:x val="0.125480853354869"/>
          <c:y val="3.4883720930232599E-2"/>
        </c:manualLayout>
      </c:layout>
    </c:title>
    <c:plotArea>
      <c:layout>
        <c:manualLayout>
          <c:layoutTarget val="inner"/>
          <c:xMode val="edge"/>
          <c:yMode val="edge"/>
          <c:x val="0.18308096103371693"/>
          <c:y val="0.39211286089239122"/>
          <c:w val="0.36260717410323701"/>
          <c:h val="0.50505999250093803"/>
        </c:manualLayout>
      </c:layout>
      <c:pieChart>
        <c:varyColors val="1"/>
        <c:ser>
          <c:idx val="0"/>
          <c:order val="0"/>
          <c:tx>
            <c:strRef>
              <c:f>Sheet1!$B$1</c:f>
              <c:strCache>
                <c:ptCount val="1"/>
                <c:pt idx="0">
                  <c:v>Sales</c:v>
                </c:pt>
              </c:strCache>
            </c:strRef>
          </c:tx>
          <c:dLbls>
            <c:dLbl>
              <c:idx val="0"/>
              <c:layout>
                <c:manualLayout>
                  <c:x val="-1.1126171728534006E-2"/>
                  <c:y val="-3.6217972753405922E-2"/>
                </c:manualLayout>
              </c:layout>
              <c:spPr/>
              <c:txPr>
                <a:bodyPr/>
                <a:lstStyle/>
                <a:p>
                  <a:pPr>
                    <a:defRPr sz="1100">
                      <a:solidFill>
                        <a:srgbClr val="424242"/>
                      </a:solidFill>
                    </a:defRPr>
                  </a:pPr>
                  <a:endParaRPr lang="en-US"/>
                </a:p>
              </c:txPr>
              <c:showVal val="1"/>
            </c:dLbl>
            <c:dLbl>
              <c:idx val="1"/>
              <c:layout>
                <c:manualLayout>
                  <c:x val="-1.6417659331045203E-2"/>
                  <c:y val="8.7717629046369205E-2"/>
                </c:manualLayout>
              </c:layout>
              <c:showVal val="1"/>
            </c:dLbl>
            <c:txPr>
              <a:bodyPr/>
              <a:lstStyle/>
              <a:p>
                <a:pPr>
                  <a:defRPr sz="1100">
                    <a:solidFill>
                      <a:schemeClr val="tx1"/>
                    </a:solidFill>
                  </a:defRPr>
                </a:pPr>
                <a:endParaRPr lang="en-US"/>
              </a:p>
            </c:txPr>
            <c:showVal val="1"/>
            <c:showLeaderLines val="1"/>
          </c:dLbls>
          <c:cat>
            <c:strRef>
              <c:f>Sheet1!$A$2:$A$3</c:f>
              <c:strCache>
                <c:ptCount val="2"/>
                <c:pt idx="0">
                  <c:v>Full-Time Employee Overtime</c:v>
                </c:pt>
                <c:pt idx="1">
                  <c:v>Seasonal Staff Overtime</c:v>
                </c:pt>
              </c:strCache>
            </c:strRef>
          </c:cat>
          <c:val>
            <c:numRef>
              <c:f>Sheet1!$B$2:$B$3</c:f>
              <c:numCache>
                <c:formatCode>0.0%</c:formatCode>
                <c:ptCount val="2"/>
                <c:pt idx="0">
                  <c:v>0.78520041109969319</c:v>
                </c:pt>
                <c:pt idx="1">
                  <c:v>0.21479958890030906</c:v>
                </c:pt>
              </c:numCache>
            </c:numRef>
          </c:val>
        </c:ser>
        <c:dLbls/>
        <c:firstSliceAng val="0"/>
      </c:pieChart>
    </c:plotArea>
    <c:legend>
      <c:legendPos val="r"/>
      <c:layout>
        <c:manualLayout>
          <c:xMode val="edge"/>
          <c:yMode val="edge"/>
          <c:x val="0.61070731543172718"/>
          <c:y val="0.39018607049118897"/>
          <c:w val="0.3636516589272501"/>
          <c:h val="0.5624850018747658"/>
        </c:manualLayout>
      </c:layout>
      <c:txPr>
        <a:bodyPr/>
        <a:lstStyle/>
        <a:p>
          <a:pPr>
            <a:defRPr sz="900"/>
          </a:pPr>
          <a:endParaRPr lang="en-US"/>
        </a:p>
      </c:txPr>
    </c:legend>
    <c:plotVisOnly val="1"/>
    <c:dispBlanksAs val="zero"/>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CA"/>
  <c:chart>
    <c:title>
      <c:tx>
        <c:rich>
          <a:bodyPr/>
          <a:lstStyle/>
          <a:p>
            <a:pPr>
              <a:defRPr sz="1050" b="1"/>
            </a:pPr>
            <a:r>
              <a:rPr lang="en-US" sz="1050" b="1" dirty="0" smtClean="0"/>
              <a:t>Roads Department</a:t>
            </a:r>
            <a:r>
              <a:rPr lang="en-US" sz="1050" b="1" baseline="0" dirty="0" smtClean="0"/>
              <a:t> Overtime Hours Breakdown by work-week duration – Winter 2014-2015</a:t>
            </a:r>
            <a:endParaRPr lang="en-US" sz="1050" b="1" dirty="0"/>
          </a:p>
        </c:rich>
      </c:tx>
    </c:title>
    <c:plotArea>
      <c:layout>
        <c:manualLayout>
          <c:layoutTarget val="inner"/>
          <c:xMode val="edge"/>
          <c:yMode val="edge"/>
          <c:x val="0.12704993606568399"/>
          <c:y val="0.38337035995500823"/>
          <c:w val="0.36105794467999208"/>
          <c:h val="0.50290213723284283"/>
        </c:manualLayout>
      </c:layout>
      <c:pieChart>
        <c:varyColors val="1"/>
        <c:ser>
          <c:idx val="0"/>
          <c:order val="0"/>
          <c:tx>
            <c:strRef>
              <c:f>Sheet1!$B$1</c:f>
              <c:strCache>
                <c:ptCount val="1"/>
                <c:pt idx="0">
                  <c:v>Hours</c:v>
                </c:pt>
              </c:strCache>
            </c:strRef>
          </c:tx>
          <c:dLbls>
            <c:dLbl>
              <c:idx val="0"/>
              <c:layout>
                <c:manualLayout>
                  <c:x val="-1.9169853768279007E-2"/>
                  <c:y val="-5.6075490563679477E-2"/>
                </c:manualLayout>
              </c:layout>
              <c:showVal val="1"/>
            </c:dLbl>
            <c:dLbl>
              <c:idx val="1"/>
              <c:layout>
                <c:manualLayout>
                  <c:x val="3.8532808398950097E-2"/>
                  <c:y val="0.105323084614423"/>
                </c:manualLayout>
              </c:layout>
              <c:showVal val="1"/>
            </c:dLbl>
            <c:delete val="1"/>
            <c:txPr>
              <a:bodyPr/>
              <a:lstStyle/>
              <a:p>
                <a:pPr>
                  <a:defRPr sz="1100">
                    <a:solidFill>
                      <a:srgbClr val="424242"/>
                    </a:solidFill>
                  </a:defRPr>
                </a:pPr>
                <a:endParaRPr lang="en-US"/>
              </a:p>
            </c:txPr>
          </c:dLbls>
          <c:cat>
            <c:strRef>
              <c:f>Sheet1!$A$2:$A$3</c:f>
              <c:strCache>
                <c:ptCount val="2"/>
                <c:pt idx="0">
                  <c:v>Overtime Between 40 and 44 hours in a week</c:v>
                </c:pt>
                <c:pt idx="1">
                  <c:v>Overtime Above 44 hours in a week</c:v>
                </c:pt>
              </c:strCache>
            </c:strRef>
          </c:cat>
          <c:val>
            <c:numRef>
              <c:f>Sheet1!$B$2:$B$3</c:f>
              <c:numCache>
                <c:formatCode>0%</c:formatCode>
                <c:ptCount val="2"/>
                <c:pt idx="0">
                  <c:v>0.46550976138828914</c:v>
                </c:pt>
                <c:pt idx="1">
                  <c:v>0.53449023861171618</c:v>
                </c:pt>
              </c:numCache>
            </c:numRef>
          </c:val>
        </c:ser>
        <c:dLbls/>
        <c:firstSliceAng val="0"/>
      </c:pieChart>
    </c:plotArea>
    <c:legend>
      <c:legendPos val="r"/>
      <c:layout>
        <c:manualLayout>
          <c:xMode val="edge"/>
          <c:yMode val="edge"/>
          <c:x val="0.58974358974358998"/>
          <c:y val="0.39177587176603113"/>
          <c:w val="0.38461538461538508"/>
          <c:h val="0.54561492313460802"/>
        </c:manualLayout>
      </c:layout>
      <c:txPr>
        <a:bodyPr/>
        <a:lstStyle/>
        <a:p>
          <a:pPr>
            <a:defRPr sz="900"/>
          </a:pPr>
          <a:endParaRPr lang="en-US"/>
        </a:p>
      </c:txPr>
    </c:legend>
    <c:plotVisOnly val="1"/>
    <c:dispBlanksAs val="zero"/>
  </c:chart>
  <c:txPr>
    <a:bodyPr/>
    <a:lstStyle/>
    <a:p>
      <a:pPr>
        <a:defRPr sz="12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CA"/>
          </a:p>
        </p:txBody>
      </p:sp>
      <p:sp>
        <p:nvSpPr>
          <p:cNvPr id="3" name="Date Placeholder 2"/>
          <p:cNvSpPr>
            <a:spLocks noGrp="1"/>
          </p:cNvSpPr>
          <p:nvPr>
            <p:ph type="dt" sz="quarter" idx="1"/>
          </p:nvPr>
        </p:nvSpPr>
        <p:spPr>
          <a:xfrm>
            <a:off x="3937170" y="0"/>
            <a:ext cx="3011699" cy="461804"/>
          </a:xfrm>
          <a:prstGeom prst="rect">
            <a:avLst/>
          </a:prstGeom>
        </p:spPr>
        <p:txBody>
          <a:bodyPr vert="horz" lIns="92492" tIns="46246" rIns="92492" bIns="46246" rtlCol="0"/>
          <a:lstStyle>
            <a:lvl1pPr algn="r">
              <a:defRPr sz="1200"/>
            </a:lvl1pPr>
          </a:lstStyle>
          <a:p>
            <a:fld id="{BF26E417-08D5-48AA-88F7-B0696E5D4CCC}" type="datetimeFigureOut">
              <a:rPr lang="en-CA" smtClean="0"/>
              <a:pPr/>
              <a:t>24/06/2015</a:t>
            </a:fld>
            <a:endParaRPr lang="en-CA"/>
          </a:p>
        </p:txBody>
      </p:sp>
      <p:sp>
        <p:nvSpPr>
          <p:cNvPr id="4" name="Footer Placeholder 3"/>
          <p:cNvSpPr>
            <a:spLocks noGrp="1"/>
          </p:cNvSpPr>
          <p:nvPr>
            <p:ph type="ftr" sz="quarter" idx="2"/>
          </p:nvPr>
        </p:nvSpPr>
        <p:spPr>
          <a:xfrm>
            <a:off x="0" y="8772134"/>
            <a:ext cx="3011699" cy="461804"/>
          </a:xfrm>
          <a:prstGeom prst="rect">
            <a:avLst/>
          </a:prstGeom>
        </p:spPr>
        <p:txBody>
          <a:bodyPr vert="horz" lIns="92492" tIns="46246" rIns="92492" bIns="46246" rtlCol="0" anchor="b"/>
          <a:lstStyle>
            <a:lvl1pPr algn="l">
              <a:defRPr sz="1200"/>
            </a:lvl1pPr>
          </a:lstStyle>
          <a:p>
            <a:endParaRPr lang="en-CA"/>
          </a:p>
        </p:txBody>
      </p:sp>
      <p:sp>
        <p:nvSpPr>
          <p:cNvPr id="5" name="Slide Number Placeholder 4"/>
          <p:cNvSpPr>
            <a:spLocks noGrp="1"/>
          </p:cNvSpPr>
          <p:nvPr>
            <p:ph type="sldNum" sz="quarter" idx="3"/>
          </p:nvPr>
        </p:nvSpPr>
        <p:spPr>
          <a:xfrm>
            <a:off x="3937170" y="8772134"/>
            <a:ext cx="3011699" cy="461804"/>
          </a:xfrm>
          <a:prstGeom prst="rect">
            <a:avLst/>
          </a:prstGeom>
        </p:spPr>
        <p:txBody>
          <a:bodyPr vert="horz" lIns="92492" tIns="46246" rIns="92492" bIns="46246" rtlCol="0" anchor="b"/>
          <a:lstStyle>
            <a:lvl1pPr algn="r">
              <a:defRPr sz="1200"/>
            </a:lvl1pPr>
          </a:lstStyle>
          <a:p>
            <a:fld id="{355CB47E-75B8-4FE2-A536-6800CF8DE0A6}" type="slidenum">
              <a:rPr lang="en-CA" smtClean="0"/>
              <a:pPr/>
              <a:t>‹#›</a:t>
            </a:fld>
            <a:endParaRPr lang="en-CA"/>
          </a:p>
        </p:txBody>
      </p:sp>
    </p:spTree>
    <p:extLst>
      <p:ext uri="{BB962C8B-B14F-4D97-AF65-F5344CB8AC3E}">
        <p14:creationId xmlns:p14="http://schemas.microsoft.com/office/powerpoint/2010/main" xmlns="" val="12409193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CA"/>
          </a:p>
        </p:txBody>
      </p:sp>
      <p:sp>
        <p:nvSpPr>
          <p:cNvPr id="3" name="Date Placeholder 2"/>
          <p:cNvSpPr>
            <a:spLocks noGrp="1"/>
          </p:cNvSpPr>
          <p:nvPr>
            <p:ph type="dt" idx="1"/>
          </p:nvPr>
        </p:nvSpPr>
        <p:spPr>
          <a:xfrm>
            <a:off x="3937170" y="0"/>
            <a:ext cx="3011699" cy="461804"/>
          </a:xfrm>
          <a:prstGeom prst="rect">
            <a:avLst/>
          </a:prstGeom>
        </p:spPr>
        <p:txBody>
          <a:bodyPr vert="horz" lIns="92492" tIns="46246" rIns="92492" bIns="46246" rtlCol="0"/>
          <a:lstStyle>
            <a:lvl1pPr algn="r">
              <a:defRPr sz="1200"/>
            </a:lvl1pPr>
          </a:lstStyle>
          <a:p>
            <a:fld id="{4654A707-CE80-4CF5-B122-76A252836BDC}" type="datetimeFigureOut">
              <a:rPr lang="en-CA" smtClean="0"/>
              <a:pPr/>
              <a:t>24/06/2015</a:t>
            </a:fld>
            <a:endParaRPr lang="en-CA"/>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92" tIns="46246" rIns="92492" bIns="46246" rtlCol="0" anchor="ctr"/>
          <a:lstStyle/>
          <a:p>
            <a:endParaRPr lang="en-CA"/>
          </a:p>
        </p:txBody>
      </p:sp>
      <p:sp>
        <p:nvSpPr>
          <p:cNvPr id="5" name="Notes Placeholder 4"/>
          <p:cNvSpPr>
            <a:spLocks noGrp="1"/>
          </p:cNvSpPr>
          <p:nvPr>
            <p:ph type="body" sz="quarter" idx="3"/>
          </p:nvPr>
        </p:nvSpPr>
        <p:spPr>
          <a:xfrm>
            <a:off x="695008" y="4387135"/>
            <a:ext cx="5560060" cy="4156234"/>
          </a:xfrm>
          <a:prstGeom prst="rect">
            <a:avLst/>
          </a:prstGeom>
        </p:spPr>
        <p:txBody>
          <a:bodyPr vert="horz" lIns="92492" tIns="46246" rIns="92492" bIns="4624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772134"/>
            <a:ext cx="3011699" cy="461804"/>
          </a:xfrm>
          <a:prstGeom prst="rect">
            <a:avLst/>
          </a:prstGeom>
        </p:spPr>
        <p:txBody>
          <a:bodyPr vert="horz" lIns="92492" tIns="46246" rIns="92492" bIns="46246" rtlCol="0" anchor="b"/>
          <a:lstStyle>
            <a:lvl1pPr algn="l">
              <a:defRPr sz="1200"/>
            </a:lvl1pPr>
          </a:lstStyle>
          <a:p>
            <a:endParaRPr lang="en-CA"/>
          </a:p>
        </p:txBody>
      </p:sp>
      <p:sp>
        <p:nvSpPr>
          <p:cNvPr id="7" name="Slide Number Placeholder 6"/>
          <p:cNvSpPr>
            <a:spLocks noGrp="1"/>
          </p:cNvSpPr>
          <p:nvPr>
            <p:ph type="sldNum" sz="quarter" idx="5"/>
          </p:nvPr>
        </p:nvSpPr>
        <p:spPr>
          <a:xfrm>
            <a:off x="3937170" y="8772134"/>
            <a:ext cx="3011699" cy="461804"/>
          </a:xfrm>
          <a:prstGeom prst="rect">
            <a:avLst/>
          </a:prstGeom>
        </p:spPr>
        <p:txBody>
          <a:bodyPr vert="horz" lIns="92492" tIns="46246" rIns="92492" bIns="46246" rtlCol="0" anchor="b"/>
          <a:lstStyle>
            <a:lvl1pPr algn="r">
              <a:defRPr sz="1200"/>
            </a:lvl1pPr>
          </a:lstStyle>
          <a:p>
            <a:fld id="{3B0E7068-70E0-4CE4-918C-FC8D8A5050EF}" type="slidenum">
              <a:rPr lang="en-CA" smtClean="0"/>
              <a:pPr/>
              <a:t>‹#›</a:t>
            </a:fld>
            <a:endParaRPr lang="en-CA"/>
          </a:p>
        </p:txBody>
      </p:sp>
    </p:spTree>
    <p:extLst>
      <p:ext uri="{BB962C8B-B14F-4D97-AF65-F5344CB8AC3E}">
        <p14:creationId xmlns:p14="http://schemas.microsoft.com/office/powerpoint/2010/main" xmlns="" val="2022825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0E7068-70E0-4CE4-918C-FC8D8A5050EF}" type="slidenum">
              <a:rPr lang="en-CA" smtClean="0"/>
              <a:pPr/>
              <a:t>5</a:t>
            </a:fld>
            <a:endParaRPr lang="en-CA"/>
          </a:p>
        </p:txBody>
      </p:sp>
    </p:spTree>
    <p:extLst>
      <p:ext uri="{BB962C8B-B14F-4D97-AF65-F5344CB8AC3E}">
        <p14:creationId xmlns:p14="http://schemas.microsoft.com/office/powerpoint/2010/main" xmlns="" val="1771983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0E7068-70E0-4CE4-918C-FC8D8A5050EF}" type="slidenum">
              <a:rPr lang="en-CA" smtClean="0"/>
              <a:pPr/>
              <a:t>38</a:t>
            </a:fld>
            <a:endParaRPr lang="en-CA"/>
          </a:p>
        </p:txBody>
      </p:sp>
    </p:spTree>
    <p:extLst>
      <p:ext uri="{BB962C8B-B14F-4D97-AF65-F5344CB8AC3E}">
        <p14:creationId xmlns:p14="http://schemas.microsoft.com/office/powerpoint/2010/main" xmlns="" val="1051809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0E7068-70E0-4CE4-918C-FC8D8A5050EF}" type="slidenum">
              <a:rPr lang="en-CA" smtClean="0"/>
              <a:pPr/>
              <a:t>39</a:t>
            </a:fld>
            <a:endParaRPr lang="en-CA"/>
          </a:p>
        </p:txBody>
      </p:sp>
    </p:spTree>
    <p:extLst>
      <p:ext uri="{BB962C8B-B14F-4D97-AF65-F5344CB8AC3E}">
        <p14:creationId xmlns:p14="http://schemas.microsoft.com/office/powerpoint/2010/main" xmlns="" val="10518091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ection Break 1">
    <p:spTree>
      <p:nvGrpSpPr>
        <p:cNvPr id="1" name=""/>
        <p:cNvGrpSpPr/>
        <p:nvPr/>
      </p:nvGrpSpPr>
      <p:grpSpPr>
        <a:xfrm>
          <a:off x="0" y="0"/>
          <a:ext cx="0" cy="0"/>
          <a:chOff x="0" y="0"/>
          <a:chExt cx="0" cy="0"/>
        </a:xfrm>
      </p:grpSpPr>
      <p:sp>
        <p:nvSpPr>
          <p:cNvPr id="4" name="Rectangle 3"/>
          <p:cNvSpPr/>
          <p:nvPr userDrawn="1"/>
        </p:nvSpPr>
        <p:spPr>
          <a:xfrm>
            <a:off x="0" y="2514600"/>
            <a:ext cx="9144000" cy="2743200"/>
          </a:xfrm>
          <a:prstGeom prst="rect">
            <a:avLst/>
          </a:prstGeom>
          <a:solidFill>
            <a:srgbClr val="0049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object 22"/>
          <p:cNvSpPr txBox="1"/>
          <p:nvPr userDrawn="1"/>
        </p:nvSpPr>
        <p:spPr>
          <a:xfrm>
            <a:off x="7382510" y="6019801"/>
            <a:ext cx="1913890" cy="215444"/>
          </a:xfrm>
          <a:prstGeom prst="rect">
            <a:avLst/>
          </a:prstGeom>
        </p:spPr>
        <p:txBody>
          <a:bodyPr vert="horz" wrap="square" lIns="0" tIns="0" rIns="0" bIns="0" rtlCol="0">
            <a:spAutoFit/>
          </a:bodyPr>
          <a:lstStyle/>
          <a:p>
            <a:pPr marL="12700">
              <a:lnSpc>
                <a:spcPct val="100000"/>
              </a:lnSpc>
            </a:pPr>
            <a:r>
              <a:rPr sz="1400" b="0" dirty="0">
                <a:solidFill>
                  <a:srgbClr val="004990"/>
                </a:solidFill>
                <a:latin typeface="Calibri" pitchFamily="34" charset="0"/>
                <a:cs typeface="Helvetica LT Std Light"/>
              </a:rPr>
              <a:t>strategycorp.com</a:t>
            </a:r>
            <a:endParaRPr sz="1400" dirty="0">
              <a:solidFill>
                <a:srgbClr val="004990"/>
              </a:solidFill>
              <a:latin typeface="Calibri" pitchFamily="34" charset="0"/>
              <a:cs typeface="Helvetica LT Std Light"/>
            </a:endParaRPr>
          </a:p>
        </p:txBody>
      </p:sp>
      <p:sp>
        <p:nvSpPr>
          <p:cNvPr id="8" name="object 22"/>
          <p:cNvSpPr txBox="1"/>
          <p:nvPr userDrawn="1"/>
        </p:nvSpPr>
        <p:spPr>
          <a:xfrm>
            <a:off x="2286000" y="6032956"/>
            <a:ext cx="4419600" cy="215444"/>
          </a:xfrm>
          <a:prstGeom prst="rect">
            <a:avLst/>
          </a:prstGeom>
        </p:spPr>
        <p:txBody>
          <a:bodyPr vert="horz" wrap="square" lIns="0" tIns="0" rIns="0" bIns="0" rtlCol="0">
            <a:spAutoFit/>
          </a:bodyPr>
          <a:lstStyle/>
          <a:p>
            <a:pPr marL="12700">
              <a:lnSpc>
                <a:spcPct val="100000"/>
              </a:lnSpc>
            </a:pPr>
            <a:r>
              <a:rPr lang="en-CA" sz="1400" b="0" dirty="0" smtClean="0">
                <a:solidFill>
                  <a:schemeClr val="tx1">
                    <a:lumMod val="65000"/>
                    <a:lumOff val="35000"/>
                  </a:schemeClr>
                </a:solidFill>
                <a:latin typeface="Calibri" pitchFamily="34" charset="0"/>
                <a:cs typeface="Helvetica LT Std Light"/>
              </a:rPr>
              <a:t>Public Affairs</a:t>
            </a:r>
            <a:r>
              <a:rPr lang="en-CA" sz="1400" b="0" baseline="0" dirty="0" smtClean="0">
                <a:solidFill>
                  <a:schemeClr val="tx1">
                    <a:lumMod val="65000"/>
                    <a:lumOff val="35000"/>
                  </a:schemeClr>
                </a:solidFill>
                <a:latin typeface="Calibri" pitchFamily="34" charset="0"/>
                <a:cs typeface="Helvetica LT Std Light"/>
              </a:rPr>
              <a:t> / Management Consulting / Communications</a:t>
            </a:r>
            <a:endParaRPr sz="1400" dirty="0">
              <a:solidFill>
                <a:schemeClr val="tx1">
                  <a:lumMod val="65000"/>
                  <a:lumOff val="35000"/>
                </a:schemeClr>
              </a:solidFill>
              <a:latin typeface="Calibri" pitchFamily="34" charset="0"/>
              <a:cs typeface="Helvetica LT Std Light"/>
            </a:endParaRPr>
          </a:p>
        </p:txBody>
      </p:sp>
      <p:sp>
        <p:nvSpPr>
          <p:cNvPr id="11" name="Holder 2"/>
          <p:cNvSpPr>
            <a:spLocks noGrp="1"/>
          </p:cNvSpPr>
          <p:nvPr>
            <p:ph type="title"/>
          </p:nvPr>
        </p:nvSpPr>
        <p:spPr>
          <a:xfrm>
            <a:off x="2209800" y="3371850"/>
            <a:ext cx="5715000" cy="430887"/>
          </a:xfrm>
          <a:prstGeom prst="rect">
            <a:avLst/>
          </a:prstGeom>
        </p:spPr>
        <p:txBody>
          <a:bodyPr wrap="square" lIns="0" tIns="0" rIns="0" bIns="0">
            <a:spAutoFit/>
          </a:bodyPr>
          <a:lstStyle>
            <a:lvl1pPr marL="86400" algn="l">
              <a:defRPr sz="2800" b="0" i="0">
                <a:solidFill>
                  <a:schemeClr val="bg1"/>
                </a:solidFill>
                <a:latin typeface="Calibri Light" pitchFamily="34" charset="0"/>
                <a:cs typeface="Calibri Light" pitchFamily="34" charset="0"/>
              </a:defRPr>
            </a:lvl1pPr>
          </a:lstStyle>
          <a:p>
            <a:endParaRPr dirty="0"/>
          </a:p>
        </p:txBody>
      </p:sp>
      <p:sp>
        <p:nvSpPr>
          <p:cNvPr id="12" name="Holder 3"/>
          <p:cNvSpPr>
            <a:spLocks noGrp="1"/>
          </p:cNvSpPr>
          <p:nvPr>
            <p:ph type="subTitle" idx="4" hasCustomPrompt="1"/>
          </p:nvPr>
        </p:nvSpPr>
        <p:spPr>
          <a:xfrm>
            <a:off x="2209801" y="3809226"/>
            <a:ext cx="5714999" cy="276999"/>
          </a:xfrm>
          <a:prstGeom prst="rect">
            <a:avLst/>
          </a:prstGeom>
        </p:spPr>
        <p:txBody>
          <a:bodyPr wrap="square" lIns="0" tIns="0" rIns="0" bIns="0">
            <a:spAutoFit/>
          </a:bodyPr>
          <a:lstStyle>
            <a:lvl1pPr marL="86400" indent="0" algn="l">
              <a:spcBef>
                <a:spcPts val="0"/>
              </a:spcBef>
              <a:buNone/>
              <a:defRPr sz="1800">
                <a:solidFill>
                  <a:schemeClr val="bg1"/>
                </a:solidFill>
                <a:latin typeface="Calibri Light" pitchFamily="34" charset="0"/>
              </a:defRPr>
            </a:lvl1pPr>
          </a:lstStyle>
          <a:p>
            <a:r>
              <a:rPr lang="en-CA" dirty="0" smtClean="0"/>
              <a:t>Insert </a:t>
            </a:r>
            <a:endParaRPr dirty="0"/>
          </a:p>
        </p:txBody>
      </p:sp>
      <p:sp>
        <p:nvSpPr>
          <p:cNvPr id="13" name="Text Placeholder 14"/>
          <p:cNvSpPr>
            <a:spLocks noGrp="1"/>
          </p:cNvSpPr>
          <p:nvPr>
            <p:ph type="body" sz="quarter" idx="10" hasCustomPrompt="1"/>
          </p:nvPr>
        </p:nvSpPr>
        <p:spPr>
          <a:xfrm>
            <a:off x="2219325" y="4086225"/>
            <a:ext cx="5715000" cy="304800"/>
          </a:xfrm>
          <a:prstGeom prst="rect">
            <a:avLst/>
          </a:prstGeom>
        </p:spPr>
        <p:txBody>
          <a:bodyPr/>
          <a:lstStyle>
            <a:lvl1pPr marL="0" indent="0" algn="l">
              <a:buNone/>
              <a:defRPr sz="1400">
                <a:solidFill>
                  <a:schemeClr val="bg1"/>
                </a:solidFill>
                <a:latin typeface="Calibri" pitchFamily="34" charset="0"/>
              </a:defRPr>
            </a:lvl1pPr>
          </a:lstStyle>
          <a:p>
            <a:pPr lvl="0"/>
            <a:r>
              <a:rPr lang="en-CA" dirty="0" smtClean="0"/>
              <a:t>DD / MM / YYYY</a:t>
            </a:r>
            <a:endParaRPr lang="en-CA" dirty="0"/>
          </a:p>
        </p:txBody>
      </p:sp>
      <p:pic>
        <p:nvPicPr>
          <p:cNvPr id="14" name="Picture 3" descr="Z:\0. StrategyCorp Logo\SC-Logo-[Converted].png"/>
          <p:cNvPicPr>
            <a:picLocks noChangeAspect="1" noChangeArrowheads="1"/>
          </p:cNvPicPr>
          <p:nvPr userDrawn="1"/>
        </p:nvPicPr>
        <p:blipFill>
          <a:blip r:embed="rId2" cstate="print"/>
          <a:srcRect/>
          <a:stretch>
            <a:fillRect/>
          </a:stretch>
        </p:blipFill>
        <p:spPr bwMode="auto">
          <a:xfrm>
            <a:off x="76200" y="685800"/>
            <a:ext cx="2178423" cy="1683327"/>
          </a:xfrm>
          <a:prstGeom prst="rect">
            <a:avLst/>
          </a:prstGeom>
          <a:noFill/>
        </p:spPr>
      </p:pic>
      <p:sp>
        <p:nvSpPr>
          <p:cNvPr id="16" name="bk object 16"/>
          <p:cNvSpPr/>
          <p:nvPr userDrawn="1"/>
        </p:nvSpPr>
        <p:spPr>
          <a:xfrm>
            <a:off x="2304000" y="1524000"/>
            <a:ext cx="6840000" cy="59633"/>
          </a:xfrm>
          <a:custGeom>
            <a:avLst/>
            <a:gdLst/>
            <a:ahLst/>
            <a:cxnLst/>
            <a:rect l="l" t="t" r="r" b="b"/>
            <a:pathLst>
              <a:path w="6554470">
                <a:moveTo>
                  <a:pt x="0" y="0"/>
                </a:moveTo>
                <a:lnTo>
                  <a:pt x="6554343" y="0"/>
                </a:lnTo>
              </a:path>
            </a:pathLst>
          </a:custGeom>
          <a:ln w="19050">
            <a:solidFill>
              <a:srgbClr val="7F7F7F"/>
            </a:solidFill>
          </a:ln>
        </p:spPr>
        <p:txBody>
          <a:bodyPr wrap="square" lIns="0" tIns="0" rIns="0" bIns="0" rtlCol="0"/>
          <a:lstStyle/>
          <a:p>
            <a:endParaRPr/>
          </a:p>
        </p:txBody>
      </p:sp>
      <p:sp>
        <p:nvSpPr>
          <p:cNvPr id="17" name="bk object 16"/>
          <p:cNvSpPr/>
          <p:nvPr userDrawn="1"/>
        </p:nvSpPr>
        <p:spPr>
          <a:xfrm>
            <a:off x="2304000" y="5731567"/>
            <a:ext cx="6840000" cy="59633"/>
          </a:xfrm>
          <a:custGeom>
            <a:avLst/>
            <a:gdLst/>
            <a:ahLst/>
            <a:cxnLst/>
            <a:rect l="l" t="t" r="r" b="b"/>
            <a:pathLst>
              <a:path w="6554470">
                <a:moveTo>
                  <a:pt x="0" y="0"/>
                </a:moveTo>
                <a:lnTo>
                  <a:pt x="6554343" y="0"/>
                </a:lnTo>
              </a:path>
            </a:pathLst>
          </a:custGeom>
          <a:ln w="19050">
            <a:solidFill>
              <a:srgbClr val="7F7F7F"/>
            </a:solidFill>
          </a:ln>
        </p:spPr>
        <p:txBody>
          <a:bodyPr wrap="square" lIns="0" tIns="0" rIns="0" bIns="0" rtlCol="0"/>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CI - Grey (6)">
    <p:spTree>
      <p:nvGrpSpPr>
        <p:cNvPr id="1" name=""/>
        <p:cNvGrpSpPr/>
        <p:nvPr/>
      </p:nvGrpSpPr>
      <p:grpSpPr>
        <a:xfrm>
          <a:off x="0" y="0"/>
          <a:ext cx="0" cy="0"/>
          <a:chOff x="0" y="0"/>
          <a:chExt cx="0" cy="0"/>
        </a:xfrm>
      </p:grpSpPr>
      <p:pic>
        <p:nvPicPr>
          <p:cNvPr id="12" name="Picture 2" descr="C:\Users\sdemelo.STRATEGYCORP\Desktop\iStock_000018715109Large.jpg"/>
          <p:cNvPicPr>
            <a:picLocks noChangeAspect="1" noChangeArrowheads="1"/>
          </p:cNvPicPr>
          <p:nvPr userDrawn="1"/>
        </p:nvPicPr>
        <p:blipFill>
          <a:blip r:embed="rId2" cstate="print"/>
          <a:srcRect/>
          <a:stretch>
            <a:fillRect/>
          </a:stretch>
        </p:blipFill>
        <p:spPr bwMode="auto">
          <a:xfrm>
            <a:off x="6934200" y="152400"/>
            <a:ext cx="1981200" cy="1485900"/>
          </a:xfrm>
          <a:prstGeom prst="rect">
            <a:avLst/>
          </a:prstGeom>
          <a:noFill/>
        </p:spPr>
      </p:pic>
      <p:sp>
        <p:nvSpPr>
          <p:cNvPr id="4" name="Rectangle 3"/>
          <p:cNvSpPr/>
          <p:nvPr userDrawn="1"/>
        </p:nvSpPr>
        <p:spPr>
          <a:xfrm>
            <a:off x="0" y="1905000"/>
            <a:ext cx="9144000" cy="3048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Holder 2"/>
          <p:cNvSpPr>
            <a:spLocks noGrp="1"/>
          </p:cNvSpPr>
          <p:nvPr>
            <p:ph type="title"/>
          </p:nvPr>
        </p:nvSpPr>
        <p:spPr>
          <a:xfrm>
            <a:off x="2133600" y="3048000"/>
            <a:ext cx="6705600" cy="430887"/>
          </a:xfrm>
          <a:prstGeom prst="rect">
            <a:avLst/>
          </a:prstGeom>
        </p:spPr>
        <p:txBody>
          <a:bodyPr wrap="square" lIns="0" tIns="0" rIns="0" bIns="0">
            <a:spAutoFit/>
          </a:bodyPr>
          <a:lstStyle>
            <a:lvl1pPr algn="l">
              <a:defRPr sz="2800" b="0" i="0">
                <a:solidFill>
                  <a:schemeClr val="bg1"/>
                </a:solidFill>
                <a:latin typeface="+mj-lt"/>
                <a:cs typeface="Calibri" pitchFamily="34" charset="0"/>
              </a:defRPr>
            </a:lvl1pPr>
          </a:lstStyle>
          <a:p>
            <a:endParaRPr dirty="0"/>
          </a:p>
        </p:txBody>
      </p:sp>
      <p:sp>
        <p:nvSpPr>
          <p:cNvPr id="23" name="Holder 3"/>
          <p:cNvSpPr>
            <a:spLocks noGrp="1"/>
          </p:cNvSpPr>
          <p:nvPr>
            <p:ph type="subTitle" idx="4" hasCustomPrompt="1"/>
          </p:nvPr>
        </p:nvSpPr>
        <p:spPr>
          <a:xfrm>
            <a:off x="2133599" y="3508177"/>
            <a:ext cx="6705602" cy="276999"/>
          </a:xfrm>
          <a:prstGeom prst="rect">
            <a:avLst/>
          </a:prstGeom>
        </p:spPr>
        <p:txBody>
          <a:bodyPr wrap="square" lIns="0" tIns="0" rIns="0" bIns="0">
            <a:spAutoFit/>
          </a:bodyPr>
          <a:lstStyle>
            <a:lvl1pPr algn="l">
              <a:buNone/>
              <a:defRPr sz="1800">
                <a:solidFill>
                  <a:schemeClr val="bg1"/>
                </a:solidFill>
                <a:latin typeface="+mj-lt"/>
              </a:defRPr>
            </a:lvl1pPr>
          </a:lstStyle>
          <a:p>
            <a:r>
              <a:rPr lang="en-CA" dirty="0" smtClean="0"/>
              <a:t>Insert Text</a:t>
            </a:r>
            <a:endParaRPr dirty="0"/>
          </a:p>
        </p:txBody>
      </p:sp>
      <p:sp>
        <p:nvSpPr>
          <p:cNvPr id="9" name="bk object 16"/>
          <p:cNvSpPr/>
          <p:nvPr userDrawn="1"/>
        </p:nvSpPr>
        <p:spPr>
          <a:xfrm>
            <a:off x="0" y="1828800"/>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15" name="bk object 16"/>
          <p:cNvSpPr/>
          <p:nvPr userDrawn="1"/>
        </p:nvSpPr>
        <p:spPr>
          <a:xfrm>
            <a:off x="0" y="5026717"/>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20"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
        <p:nvSpPr>
          <p:cNvPr id="22"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sz="1200" b="0" dirty="0" smtClean="0">
                <a:solidFill>
                  <a:srgbClr val="004990"/>
                </a:solidFill>
                <a:latin typeface="Calibri" pitchFamily="34" charset="0"/>
                <a:cs typeface="Helvetica LT Std Light"/>
              </a:rPr>
              <a:t>strategycorp.com</a:t>
            </a:r>
            <a:r>
              <a:rPr lang="en-CA" sz="1200" b="0" dirty="0" smtClean="0">
                <a:solidFill>
                  <a:srgbClr val="004990"/>
                </a:solidFill>
                <a:latin typeface="Calibri" pitchFamily="34" charset="0"/>
                <a:cs typeface="Helvetica LT Std Light"/>
              </a:rPr>
              <a:t>	</a:t>
            </a:r>
            <a:r>
              <a:rPr lang="en-CA" sz="1200" b="0" baseline="0" dirty="0" smtClean="0">
                <a:solidFill>
                  <a:srgbClr val="004990"/>
                </a:solidFill>
                <a:latin typeface="Calibri" pitchFamily="34" charset="0"/>
                <a:cs typeface="Helvetica LT Std Light"/>
              </a:rPr>
              <a:t>     </a:t>
            </a:r>
            <a:fld id="{8995AD9C-6DC6-4900-ACDB-6D50A7B5DA1B}" type="slidenum">
              <a:rPr lang="en-CA" sz="1200" b="0" baseline="0" smtClean="0">
                <a:solidFill>
                  <a:schemeClr val="bg2"/>
                </a:solidFill>
                <a:latin typeface="Calibri" pitchFamily="34" charset="0"/>
                <a:cs typeface="Helvetica LT Std Light"/>
              </a:rPr>
              <a:pPr marL="12700" algn="l">
                <a:lnSpc>
                  <a:spcPct val="100000"/>
                </a:lnSpc>
              </a:pPr>
              <a:t>‹#›</a:t>
            </a:fld>
            <a:endParaRPr sz="1200" dirty="0">
              <a:solidFill>
                <a:schemeClr val="bg2"/>
              </a:solidFill>
              <a:latin typeface="Calibri" pitchFamily="34" charset="0"/>
              <a:cs typeface="Helvetica LT Std Light"/>
            </a:endParaRPr>
          </a:p>
        </p:txBody>
      </p:sp>
      <p:sp>
        <p:nvSpPr>
          <p:cNvPr id="24"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pic>
        <p:nvPicPr>
          <p:cNvPr id="25" name="Picture 3" descr="Z:\0. StrategyCorp Logo\SC-Logo-[Converted].png"/>
          <p:cNvPicPr>
            <a:picLocks noChangeAspect="1" noChangeArrowheads="1"/>
          </p:cNvPicPr>
          <p:nvPr userDrawn="1"/>
        </p:nvPicPr>
        <p:blipFill>
          <a:blip r:embed="rId3" cstate="print"/>
          <a:srcRect/>
          <a:stretch>
            <a:fillRect/>
          </a:stretch>
        </p:blipFill>
        <p:spPr bwMode="auto">
          <a:xfrm>
            <a:off x="304800" y="5867400"/>
            <a:ext cx="1232648" cy="952501"/>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Body Text">
    <p:spTree>
      <p:nvGrpSpPr>
        <p:cNvPr id="1" name=""/>
        <p:cNvGrpSpPr/>
        <p:nvPr/>
      </p:nvGrpSpPr>
      <p:grpSpPr>
        <a:xfrm>
          <a:off x="0" y="0"/>
          <a:ext cx="0" cy="0"/>
          <a:chOff x="0" y="0"/>
          <a:chExt cx="0" cy="0"/>
        </a:xfrm>
      </p:grpSpPr>
      <p:sp>
        <p:nvSpPr>
          <p:cNvPr id="8" name="Holder 2"/>
          <p:cNvSpPr>
            <a:spLocks noGrp="1"/>
          </p:cNvSpPr>
          <p:nvPr>
            <p:ph type="title"/>
          </p:nvPr>
        </p:nvSpPr>
        <p:spPr>
          <a:xfrm>
            <a:off x="457200" y="835223"/>
            <a:ext cx="8255000" cy="307777"/>
          </a:xfrm>
          <a:prstGeom prst="rect">
            <a:avLst/>
          </a:prstGeom>
        </p:spPr>
        <p:txBody>
          <a:bodyPr lIns="0" tIns="0" rIns="0" bIns="0"/>
          <a:lstStyle>
            <a:lvl1pPr marL="87313" indent="0">
              <a:defRPr sz="2000" b="0" i="0" baseline="0">
                <a:solidFill>
                  <a:srgbClr val="004990"/>
                </a:solidFill>
                <a:latin typeface="Calibri Light" pitchFamily="34" charset="0"/>
                <a:cs typeface="Calibri Light" pitchFamily="34" charset="0"/>
              </a:defRPr>
            </a:lvl1pPr>
          </a:lstStyle>
          <a:p>
            <a:endParaRPr dirty="0"/>
          </a:p>
        </p:txBody>
      </p:sp>
      <p:sp>
        <p:nvSpPr>
          <p:cNvPr id="13" name="Text Placeholder 12"/>
          <p:cNvSpPr>
            <a:spLocks noGrp="1"/>
          </p:cNvSpPr>
          <p:nvPr>
            <p:ph type="body" sz="quarter" idx="10"/>
          </p:nvPr>
        </p:nvSpPr>
        <p:spPr>
          <a:xfrm>
            <a:off x="457200" y="1219200"/>
            <a:ext cx="8229600" cy="4495800"/>
          </a:xfrm>
          <a:prstGeom prst="rect">
            <a:avLst/>
          </a:prstGeom>
        </p:spPr>
        <p:txBody>
          <a:bodyPr/>
          <a:lstStyle>
            <a:lvl1pPr marL="0" indent="0">
              <a:spcBef>
                <a:spcPts val="600"/>
              </a:spcBef>
              <a:buFont typeface="Arial" pitchFamily="34" charset="0"/>
              <a:buNone/>
              <a:defRPr>
                <a:solidFill>
                  <a:schemeClr val="tx1"/>
                </a:solidFill>
              </a:defRPr>
            </a:lvl1pPr>
            <a:lvl2pPr marL="536400" indent="-174625">
              <a:spcBef>
                <a:spcPts val="0"/>
              </a:spcBef>
              <a:buFont typeface="Calibri Light" pitchFamily="34" charset="0"/>
              <a:buChar char="­"/>
              <a:defRPr sz="1400">
                <a:solidFill>
                  <a:schemeClr val="tx1"/>
                </a:solidFill>
                <a:latin typeface="Calibri Light" pitchFamily="34" charset="0"/>
              </a:defRPr>
            </a:lvl2pPr>
            <a:lvl3pPr marL="896400" indent="-173038">
              <a:spcBef>
                <a:spcPts val="0"/>
              </a:spcBef>
              <a:buFont typeface="Calibri Light" pitchFamily="34" charset="0"/>
              <a:buChar char="­"/>
              <a:defRPr sz="1200">
                <a:solidFill>
                  <a:schemeClr val="tx1"/>
                </a:solidFill>
                <a:latin typeface="Calibri Light" pitchFamily="34" charset="0"/>
              </a:defRPr>
            </a:lvl3pPr>
            <a:lvl4pPr marL="1256400" indent="-176400">
              <a:spcBef>
                <a:spcPts val="0"/>
              </a:spcBef>
              <a:buFont typeface="Calibri Light" pitchFamily="34" charset="0"/>
              <a:buChar char="­"/>
              <a:defRPr sz="1200" baseline="0">
                <a:solidFill>
                  <a:schemeClr val="tx1"/>
                </a:solidFill>
                <a:latin typeface="Calibri Light" pitchFamily="34" charset="0"/>
              </a:defRPr>
            </a:lvl4pPr>
            <a:lvl5pPr>
              <a:defRPr sz="1400">
                <a:solidFill>
                  <a:schemeClr val="accent5"/>
                </a:solidFill>
                <a:latin typeface="Calibri Ligh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4"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lang="en-CA" sz="1200" b="0" dirty="0" smtClean="0">
                <a:solidFill>
                  <a:srgbClr val="004990"/>
                </a:solidFill>
                <a:latin typeface="Calibri" pitchFamily="34" charset="0"/>
                <a:cs typeface="Helvetica LT Std Light"/>
              </a:rPr>
              <a:t>strategycorp.com </a:t>
            </a:r>
            <a:r>
              <a:rPr lang="en-CA" sz="1200" b="0" dirty="0" smtClean="0">
                <a:solidFill>
                  <a:srgbClr val="004990"/>
                </a:solidFill>
                <a:latin typeface="+mj-lt"/>
                <a:cs typeface="Helvetica LT Std Light"/>
              </a:rPr>
              <a:t>	</a:t>
            </a:r>
            <a:r>
              <a:rPr lang="en-CA" sz="1200" b="0" baseline="0" dirty="0" smtClean="0">
                <a:solidFill>
                  <a:srgbClr val="004990"/>
                </a:solidFill>
                <a:latin typeface="+mj-lt"/>
                <a:cs typeface="Helvetica LT Std Light"/>
              </a:rPr>
              <a:t>     </a:t>
            </a:r>
            <a:fld id="{8995AD9C-6DC6-4900-ACDB-6D50A7B5DA1B}" type="slidenum">
              <a:rPr lang="en-CA" sz="1200" b="0" baseline="0" smtClean="0">
                <a:solidFill>
                  <a:schemeClr val="bg2"/>
                </a:solidFill>
                <a:latin typeface="+mj-lt"/>
                <a:cs typeface="Helvetica LT Std Light"/>
              </a:rPr>
              <a:pPr marL="12700" algn="l">
                <a:lnSpc>
                  <a:spcPct val="100000"/>
                </a:lnSpc>
              </a:pPr>
              <a:t>‹#›</a:t>
            </a:fld>
            <a:endParaRPr sz="1200" dirty="0">
              <a:solidFill>
                <a:schemeClr val="bg2"/>
              </a:solidFill>
              <a:latin typeface="+mj-lt"/>
              <a:cs typeface="Helvetica LT Std Light"/>
            </a:endParaRPr>
          </a:p>
        </p:txBody>
      </p:sp>
      <p:pic>
        <p:nvPicPr>
          <p:cNvPr id="15" name="Picture 3" descr="Z:\0. StrategyCorp Logo\SC-Logo-[Converted].png"/>
          <p:cNvPicPr>
            <a:picLocks noChangeAspect="1" noChangeArrowheads="1"/>
          </p:cNvPicPr>
          <p:nvPr userDrawn="1"/>
        </p:nvPicPr>
        <p:blipFill>
          <a:blip r:embed="rId2" cstate="print"/>
          <a:srcRect/>
          <a:stretch>
            <a:fillRect/>
          </a:stretch>
        </p:blipFill>
        <p:spPr bwMode="auto">
          <a:xfrm>
            <a:off x="304800" y="5867400"/>
            <a:ext cx="1232648" cy="952501"/>
          </a:xfrm>
          <a:prstGeom prst="rect">
            <a:avLst/>
          </a:prstGeom>
          <a:noFill/>
        </p:spPr>
      </p:pic>
      <p:sp>
        <p:nvSpPr>
          <p:cNvPr id="16"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sp>
        <p:nvSpPr>
          <p:cNvPr id="17"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ody Text">
    <p:spTree>
      <p:nvGrpSpPr>
        <p:cNvPr id="1" name=""/>
        <p:cNvGrpSpPr/>
        <p:nvPr/>
      </p:nvGrpSpPr>
      <p:grpSpPr>
        <a:xfrm>
          <a:off x="0" y="0"/>
          <a:ext cx="0" cy="0"/>
          <a:chOff x="0" y="0"/>
          <a:chExt cx="0" cy="0"/>
        </a:xfrm>
      </p:grpSpPr>
      <p:sp>
        <p:nvSpPr>
          <p:cNvPr id="8" name="Holder 2"/>
          <p:cNvSpPr>
            <a:spLocks noGrp="1"/>
          </p:cNvSpPr>
          <p:nvPr>
            <p:ph type="title"/>
          </p:nvPr>
        </p:nvSpPr>
        <p:spPr>
          <a:xfrm>
            <a:off x="457200" y="835223"/>
            <a:ext cx="8255000" cy="307777"/>
          </a:xfrm>
          <a:prstGeom prst="rect">
            <a:avLst/>
          </a:prstGeom>
        </p:spPr>
        <p:txBody>
          <a:bodyPr lIns="0" tIns="0" rIns="0" bIns="0"/>
          <a:lstStyle>
            <a:lvl1pPr marL="87313" indent="0">
              <a:defRPr sz="2000" b="0" i="0" baseline="0">
                <a:solidFill>
                  <a:srgbClr val="004990"/>
                </a:solidFill>
                <a:latin typeface="Calibri Light" pitchFamily="34" charset="0"/>
                <a:cs typeface="Calibri Light" pitchFamily="34" charset="0"/>
              </a:defRPr>
            </a:lvl1pPr>
          </a:lstStyle>
          <a:p>
            <a:endParaRPr dirty="0"/>
          </a:p>
        </p:txBody>
      </p:sp>
      <p:sp>
        <p:nvSpPr>
          <p:cNvPr id="13" name="Text Placeholder 12"/>
          <p:cNvSpPr>
            <a:spLocks noGrp="1"/>
          </p:cNvSpPr>
          <p:nvPr>
            <p:ph type="body" sz="quarter" idx="10"/>
          </p:nvPr>
        </p:nvSpPr>
        <p:spPr>
          <a:xfrm>
            <a:off x="457200" y="1219200"/>
            <a:ext cx="8229600" cy="4495800"/>
          </a:xfrm>
          <a:prstGeom prst="rect">
            <a:avLst/>
          </a:prstGeom>
        </p:spPr>
        <p:txBody>
          <a:bodyPr/>
          <a:lstStyle>
            <a:lvl1pPr marL="0" indent="0">
              <a:spcBef>
                <a:spcPts val="600"/>
              </a:spcBef>
              <a:buFont typeface="Arial" pitchFamily="34" charset="0"/>
              <a:buNone/>
              <a:defRPr>
                <a:solidFill>
                  <a:schemeClr val="tx1"/>
                </a:solidFill>
              </a:defRPr>
            </a:lvl1pPr>
            <a:lvl2pPr marL="536400" indent="-174625">
              <a:spcBef>
                <a:spcPts val="0"/>
              </a:spcBef>
              <a:buFont typeface="Calibri Light" pitchFamily="34" charset="0"/>
              <a:buChar char="­"/>
              <a:defRPr sz="1400">
                <a:solidFill>
                  <a:schemeClr val="tx1"/>
                </a:solidFill>
                <a:latin typeface="Calibri Light" pitchFamily="34" charset="0"/>
              </a:defRPr>
            </a:lvl2pPr>
            <a:lvl3pPr marL="896400" indent="-173038">
              <a:spcBef>
                <a:spcPts val="0"/>
              </a:spcBef>
              <a:buFont typeface="Calibri Light" pitchFamily="34" charset="0"/>
              <a:buChar char="­"/>
              <a:defRPr sz="1200">
                <a:solidFill>
                  <a:schemeClr val="tx1"/>
                </a:solidFill>
                <a:latin typeface="Calibri Light" pitchFamily="34" charset="0"/>
              </a:defRPr>
            </a:lvl3pPr>
            <a:lvl4pPr marL="1256400" indent="-176400">
              <a:spcBef>
                <a:spcPts val="0"/>
              </a:spcBef>
              <a:buFont typeface="Calibri Light" pitchFamily="34" charset="0"/>
              <a:buChar char="­"/>
              <a:defRPr sz="1200" baseline="0">
                <a:solidFill>
                  <a:schemeClr val="tx1"/>
                </a:solidFill>
                <a:latin typeface="Calibri Light" pitchFamily="34" charset="0"/>
              </a:defRPr>
            </a:lvl4pPr>
            <a:lvl5pPr>
              <a:defRPr sz="1400">
                <a:solidFill>
                  <a:schemeClr val="accent5"/>
                </a:solidFill>
                <a:latin typeface="Calibri Ligh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4"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lang="en-CA" sz="1200" b="0" dirty="0" smtClean="0">
                <a:solidFill>
                  <a:srgbClr val="004990"/>
                </a:solidFill>
                <a:latin typeface="Calibri" pitchFamily="34" charset="0"/>
                <a:cs typeface="Helvetica LT Std Light"/>
              </a:rPr>
              <a:t>strategycorp.com </a:t>
            </a:r>
            <a:r>
              <a:rPr lang="en-CA" sz="1200" b="0" dirty="0" smtClean="0">
                <a:solidFill>
                  <a:srgbClr val="004990"/>
                </a:solidFill>
                <a:latin typeface="+mj-lt"/>
                <a:cs typeface="Helvetica LT Std Light"/>
              </a:rPr>
              <a:t>	</a:t>
            </a:r>
            <a:r>
              <a:rPr lang="en-CA" sz="1200" b="0" baseline="0" dirty="0" smtClean="0">
                <a:solidFill>
                  <a:srgbClr val="004990"/>
                </a:solidFill>
                <a:latin typeface="+mj-lt"/>
                <a:cs typeface="Helvetica LT Std Light"/>
              </a:rPr>
              <a:t>     </a:t>
            </a:r>
            <a:fld id="{8995AD9C-6DC6-4900-ACDB-6D50A7B5DA1B}" type="slidenum">
              <a:rPr lang="en-CA" sz="1200" b="0" baseline="0" smtClean="0">
                <a:solidFill>
                  <a:schemeClr val="bg2"/>
                </a:solidFill>
                <a:latin typeface="+mj-lt"/>
                <a:cs typeface="Helvetica LT Std Light"/>
              </a:rPr>
              <a:pPr marL="12700" algn="l">
                <a:lnSpc>
                  <a:spcPct val="100000"/>
                </a:lnSpc>
              </a:pPr>
              <a:t>‹#›</a:t>
            </a:fld>
            <a:endParaRPr sz="1200" dirty="0">
              <a:solidFill>
                <a:schemeClr val="bg2"/>
              </a:solidFill>
              <a:latin typeface="+mj-lt"/>
              <a:cs typeface="Helvetica LT Std Light"/>
            </a:endParaRPr>
          </a:p>
        </p:txBody>
      </p:sp>
      <p:pic>
        <p:nvPicPr>
          <p:cNvPr id="15" name="Picture 3" descr="Z:\0. StrategyCorp Logo\SC-Logo-[Converted].png"/>
          <p:cNvPicPr>
            <a:picLocks noChangeAspect="1" noChangeArrowheads="1"/>
          </p:cNvPicPr>
          <p:nvPr userDrawn="1"/>
        </p:nvPicPr>
        <p:blipFill>
          <a:blip r:embed="rId2" cstate="print"/>
          <a:srcRect/>
          <a:stretch>
            <a:fillRect/>
          </a:stretch>
        </p:blipFill>
        <p:spPr bwMode="auto">
          <a:xfrm>
            <a:off x="304800" y="5867400"/>
            <a:ext cx="1232648" cy="952501"/>
          </a:xfrm>
          <a:prstGeom prst="rect">
            <a:avLst/>
          </a:prstGeom>
          <a:noFill/>
        </p:spPr>
      </p:pic>
      <p:sp>
        <p:nvSpPr>
          <p:cNvPr id="16"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sp>
        <p:nvSpPr>
          <p:cNvPr id="17"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ullet Points">
    <p:spTree>
      <p:nvGrpSpPr>
        <p:cNvPr id="1" name=""/>
        <p:cNvGrpSpPr/>
        <p:nvPr/>
      </p:nvGrpSpPr>
      <p:grpSpPr>
        <a:xfrm>
          <a:off x="0" y="0"/>
          <a:ext cx="0" cy="0"/>
          <a:chOff x="0" y="0"/>
          <a:chExt cx="0" cy="0"/>
        </a:xfrm>
      </p:grpSpPr>
      <p:sp>
        <p:nvSpPr>
          <p:cNvPr id="8" name="Holder 2"/>
          <p:cNvSpPr>
            <a:spLocks noGrp="1"/>
          </p:cNvSpPr>
          <p:nvPr>
            <p:ph type="title"/>
          </p:nvPr>
        </p:nvSpPr>
        <p:spPr>
          <a:xfrm>
            <a:off x="457200" y="835223"/>
            <a:ext cx="8255000" cy="307777"/>
          </a:xfrm>
          <a:prstGeom prst="rect">
            <a:avLst/>
          </a:prstGeom>
        </p:spPr>
        <p:txBody>
          <a:bodyPr lIns="0" tIns="0" rIns="0" bIns="0"/>
          <a:lstStyle>
            <a:lvl1pPr marL="87313" indent="0">
              <a:defRPr sz="2000" b="0" i="0" baseline="0">
                <a:solidFill>
                  <a:srgbClr val="004990"/>
                </a:solidFill>
                <a:latin typeface="Calibri Light" pitchFamily="34" charset="0"/>
                <a:cs typeface="Calibri Light" pitchFamily="34" charset="0"/>
              </a:defRPr>
            </a:lvl1pPr>
          </a:lstStyle>
          <a:p>
            <a:endParaRPr dirty="0"/>
          </a:p>
        </p:txBody>
      </p:sp>
      <p:sp>
        <p:nvSpPr>
          <p:cNvPr id="13" name="Text Placeholder 12"/>
          <p:cNvSpPr>
            <a:spLocks noGrp="1"/>
          </p:cNvSpPr>
          <p:nvPr>
            <p:ph type="body" sz="quarter" idx="10"/>
          </p:nvPr>
        </p:nvSpPr>
        <p:spPr>
          <a:xfrm>
            <a:off x="457200" y="1219200"/>
            <a:ext cx="8229600" cy="4495800"/>
          </a:xfrm>
          <a:prstGeom prst="rect">
            <a:avLst/>
          </a:prstGeom>
        </p:spPr>
        <p:txBody>
          <a:bodyPr/>
          <a:lstStyle>
            <a:lvl1pPr marL="176400" indent="-176400">
              <a:spcBef>
                <a:spcPts val="600"/>
              </a:spcBef>
              <a:buFont typeface="Arial" pitchFamily="34" charset="0"/>
              <a:buChar char="•"/>
              <a:defRPr sz="1600">
                <a:solidFill>
                  <a:schemeClr val="tx1"/>
                </a:solidFill>
              </a:defRPr>
            </a:lvl1pPr>
            <a:lvl2pPr marL="536400" indent="-174625">
              <a:spcBef>
                <a:spcPts val="0"/>
              </a:spcBef>
              <a:buFont typeface="Calibri Light" pitchFamily="34" charset="0"/>
              <a:buChar char="­"/>
              <a:defRPr sz="1400">
                <a:solidFill>
                  <a:schemeClr val="tx1"/>
                </a:solidFill>
                <a:latin typeface="Calibri Light" pitchFamily="34" charset="0"/>
              </a:defRPr>
            </a:lvl2pPr>
            <a:lvl3pPr marL="896400" indent="-173038">
              <a:spcBef>
                <a:spcPts val="0"/>
              </a:spcBef>
              <a:buFont typeface="Wingdings" pitchFamily="2" charset="2"/>
              <a:buChar char="§"/>
              <a:defRPr sz="1200">
                <a:solidFill>
                  <a:schemeClr val="tx1"/>
                </a:solidFill>
                <a:latin typeface="Calibri Light" pitchFamily="34" charset="0"/>
              </a:defRPr>
            </a:lvl3pPr>
            <a:lvl4pPr marL="1256400" indent="-176400">
              <a:spcBef>
                <a:spcPts val="0"/>
              </a:spcBef>
              <a:buFont typeface="Calibri Light" pitchFamily="34" charset="0"/>
              <a:buChar char="­"/>
              <a:defRPr sz="1200" baseline="0">
                <a:solidFill>
                  <a:schemeClr val="tx1"/>
                </a:solidFill>
                <a:latin typeface="Calibri Light" pitchFamily="34" charset="0"/>
              </a:defRPr>
            </a:lvl4pPr>
            <a:lvl5pPr>
              <a:defRPr sz="1400">
                <a:solidFill>
                  <a:schemeClr val="accent5"/>
                </a:solidFill>
                <a:latin typeface="Calibri Ligh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4"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lang="en-CA" sz="1200" b="0" dirty="0" smtClean="0">
                <a:solidFill>
                  <a:srgbClr val="004990"/>
                </a:solidFill>
                <a:latin typeface="Calibri" pitchFamily="34" charset="0"/>
                <a:cs typeface="Helvetica LT Std Light"/>
              </a:rPr>
              <a:t>strategycorp.com </a:t>
            </a:r>
            <a:r>
              <a:rPr lang="en-CA" sz="1200" b="0" dirty="0" smtClean="0">
                <a:solidFill>
                  <a:srgbClr val="004990"/>
                </a:solidFill>
                <a:latin typeface="+mj-lt"/>
                <a:cs typeface="Helvetica LT Std Light"/>
              </a:rPr>
              <a:t>	</a:t>
            </a:r>
            <a:r>
              <a:rPr lang="en-CA" sz="1200" b="0" baseline="0" dirty="0" smtClean="0">
                <a:solidFill>
                  <a:srgbClr val="004990"/>
                </a:solidFill>
                <a:latin typeface="+mj-lt"/>
                <a:cs typeface="Helvetica LT Std Light"/>
              </a:rPr>
              <a:t>     </a:t>
            </a:r>
            <a:fld id="{8995AD9C-6DC6-4900-ACDB-6D50A7B5DA1B}" type="slidenum">
              <a:rPr lang="en-CA" sz="1200" b="0" baseline="0" smtClean="0">
                <a:solidFill>
                  <a:schemeClr val="bg2"/>
                </a:solidFill>
                <a:latin typeface="+mj-lt"/>
                <a:cs typeface="Helvetica LT Std Light"/>
              </a:rPr>
              <a:pPr marL="12700" algn="l">
                <a:lnSpc>
                  <a:spcPct val="100000"/>
                </a:lnSpc>
              </a:pPr>
              <a:t>‹#›</a:t>
            </a:fld>
            <a:endParaRPr sz="1200" dirty="0">
              <a:solidFill>
                <a:schemeClr val="bg2"/>
              </a:solidFill>
              <a:latin typeface="+mj-lt"/>
              <a:cs typeface="Helvetica LT Std Light"/>
            </a:endParaRPr>
          </a:p>
        </p:txBody>
      </p:sp>
      <p:pic>
        <p:nvPicPr>
          <p:cNvPr id="15" name="Picture 3" descr="Z:\0. StrategyCorp Logo\SC-Logo-[Converted].png"/>
          <p:cNvPicPr>
            <a:picLocks noChangeAspect="1" noChangeArrowheads="1"/>
          </p:cNvPicPr>
          <p:nvPr userDrawn="1"/>
        </p:nvPicPr>
        <p:blipFill>
          <a:blip r:embed="rId2" cstate="print"/>
          <a:srcRect/>
          <a:stretch>
            <a:fillRect/>
          </a:stretch>
        </p:blipFill>
        <p:spPr bwMode="auto">
          <a:xfrm>
            <a:off x="304800" y="5867400"/>
            <a:ext cx="1232648" cy="952501"/>
          </a:xfrm>
          <a:prstGeom prst="rect">
            <a:avLst/>
          </a:prstGeom>
          <a:noFill/>
        </p:spPr>
      </p:pic>
      <p:sp>
        <p:nvSpPr>
          <p:cNvPr id="16"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sp>
        <p:nvSpPr>
          <p:cNvPr id="17"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Option 2">
    <p:spTree>
      <p:nvGrpSpPr>
        <p:cNvPr id="1" name=""/>
        <p:cNvGrpSpPr/>
        <p:nvPr/>
      </p:nvGrpSpPr>
      <p:grpSpPr>
        <a:xfrm>
          <a:off x="0" y="0"/>
          <a:ext cx="0" cy="0"/>
          <a:chOff x="0" y="0"/>
          <a:chExt cx="0" cy="0"/>
        </a:xfrm>
      </p:grpSpPr>
      <p:sp>
        <p:nvSpPr>
          <p:cNvPr id="17" name="Text Placeholder 15"/>
          <p:cNvSpPr>
            <a:spLocks noGrp="1"/>
          </p:cNvSpPr>
          <p:nvPr>
            <p:ph type="body" sz="quarter" idx="11"/>
          </p:nvPr>
        </p:nvSpPr>
        <p:spPr>
          <a:xfrm>
            <a:off x="457200" y="2286000"/>
            <a:ext cx="4038600" cy="3429000"/>
          </a:xfrm>
          <a:prstGeom prst="rect">
            <a:avLst/>
          </a:prstGeom>
        </p:spPr>
        <p:txBody>
          <a:bodyPr/>
          <a:lstStyle>
            <a:lvl1pPr marL="174625" indent="-174625">
              <a:spcBef>
                <a:spcPts val="600"/>
              </a:spcBef>
              <a:buFont typeface="Arial" pitchFamily="34" charset="0"/>
              <a:buChar char="•"/>
              <a:defRPr>
                <a:solidFill>
                  <a:schemeClr val="tx1"/>
                </a:solidFill>
              </a:defRPr>
            </a:lvl1pPr>
            <a:lvl2pPr marL="533400" indent="-174625">
              <a:buFont typeface="Calibri Light" pitchFamily="34" charset="0"/>
              <a:buChar char="­"/>
              <a:defRPr sz="1200">
                <a:solidFill>
                  <a:schemeClr val="tx1"/>
                </a:solidFill>
                <a:latin typeface="Calibri Light" pitchFamily="34" charset="0"/>
              </a:defRPr>
            </a:lvl2pPr>
            <a:lvl3pPr marL="892175" indent="-173038">
              <a:buFont typeface="Wingdings" pitchFamily="2" charset="2"/>
              <a:buChar char="§"/>
              <a:defRPr sz="1200">
                <a:solidFill>
                  <a:schemeClr val="tx1"/>
                </a:solidFill>
                <a:latin typeface="Calibri Light" pitchFamily="34" charset="0"/>
              </a:defRPr>
            </a:lvl3pPr>
            <a:lvl4pPr marL="1256400" indent="-176400">
              <a:buFont typeface="Calibri Light" pitchFamily="34" charset="0"/>
              <a:buChar char="­"/>
              <a:defRPr sz="1200" baseline="0">
                <a:solidFill>
                  <a:schemeClr val="tx1"/>
                </a:solidFill>
              </a:defRPr>
            </a:lvl4pPr>
            <a:lvl5pPr>
              <a:defRPr sz="1400">
                <a:solidFill>
                  <a:schemeClr val="accent5"/>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solidFill>
                  <a:schemeClr val="tx1"/>
                </a:solidFill>
              </a:rPr>
              <a:t>Fourth level</a:t>
            </a:r>
            <a:endParaRPr lang="en-US" dirty="0" smtClean="0"/>
          </a:p>
        </p:txBody>
      </p:sp>
      <p:sp>
        <p:nvSpPr>
          <p:cNvPr id="18" name="Text Placeholder 12"/>
          <p:cNvSpPr>
            <a:spLocks noGrp="1"/>
          </p:cNvSpPr>
          <p:nvPr>
            <p:ph type="body" sz="quarter" idx="12"/>
          </p:nvPr>
        </p:nvSpPr>
        <p:spPr>
          <a:xfrm>
            <a:off x="457200" y="1219200"/>
            <a:ext cx="8229600" cy="990600"/>
          </a:xfrm>
          <a:prstGeom prst="rect">
            <a:avLst/>
          </a:prstGeom>
        </p:spPr>
        <p:txBody>
          <a:bodyPr/>
          <a:lstStyle>
            <a:lvl1pPr marL="0" indent="0">
              <a:spcBef>
                <a:spcPts val="600"/>
              </a:spcBef>
              <a:buFont typeface="Arial" pitchFamily="34" charset="0"/>
              <a:buNone/>
              <a:defRPr>
                <a:solidFill>
                  <a:schemeClr val="tx1"/>
                </a:solidFill>
              </a:defRPr>
            </a:lvl1pPr>
            <a:lvl2pPr marL="536400" indent="-176400">
              <a:buFont typeface="Calibri Light" pitchFamily="34" charset="0"/>
              <a:buChar char="­"/>
              <a:defRPr sz="1400">
                <a:solidFill>
                  <a:schemeClr val="tx1"/>
                </a:solidFill>
                <a:latin typeface="Calibri Light" pitchFamily="34" charset="0"/>
              </a:defRPr>
            </a:lvl2pPr>
            <a:lvl3pPr marL="896400" marR="0" indent="-176400" defTabSz="914400" eaLnBrk="1" fontAlgn="auto" latinLnBrk="0" hangingPunct="1">
              <a:lnSpc>
                <a:spcPct val="100000"/>
              </a:lnSpc>
              <a:spcBef>
                <a:spcPts val="0"/>
              </a:spcBef>
              <a:spcAft>
                <a:spcPts val="0"/>
              </a:spcAft>
              <a:buClrTx/>
              <a:buSzTx/>
              <a:buFont typeface="Calibri Light" pitchFamily="34" charset="0"/>
              <a:buChar char="­"/>
              <a:tabLst/>
              <a:defRPr sz="1200" baseline="0">
                <a:solidFill>
                  <a:schemeClr val="tx1"/>
                </a:solidFill>
                <a:latin typeface="Calibri Light" pitchFamily="34" charset="0"/>
              </a:defRPr>
            </a:lvl3pPr>
            <a:lvl4pPr marL="896400">
              <a:buFont typeface="Arial" pitchFamily="34" charset="0"/>
              <a:buChar char="•"/>
              <a:defRPr sz="1200">
                <a:solidFill>
                  <a:schemeClr val="accent5"/>
                </a:solidFill>
                <a:latin typeface="Calibri Light" pitchFamily="34" charset="0"/>
              </a:defRPr>
            </a:lvl4pPr>
            <a:lvl5pPr>
              <a:defRPr sz="1400">
                <a:solidFill>
                  <a:schemeClr val="accent5"/>
                </a:solidFill>
                <a:latin typeface="Calibri Ligh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2"/>
            <a:endParaRPr lang="en-US" dirty="0" smtClean="0"/>
          </a:p>
          <a:p>
            <a:pPr lvl="0"/>
            <a:endParaRPr lang="en-US" dirty="0" smtClean="0"/>
          </a:p>
        </p:txBody>
      </p:sp>
      <p:sp>
        <p:nvSpPr>
          <p:cNvPr id="9" name="Holder 2"/>
          <p:cNvSpPr>
            <a:spLocks noGrp="1"/>
          </p:cNvSpPr>
          <p:nvPr>
            <p:ph type="title"/>
          </p:nvPr>
        </p:nvSpPr>
        <p:spPr>
          <a:xfrm>
            <a:off x="457200" y="835223"/>
            <a:ext cx="8255000" cy="307777"/>
          </a:xfrm>
          <a:prstGeom prst="rect">
            <a:avLst/>
          </a:prstGeom>
        </p:spPr>
        <p:txBody>
          <a:bodyPr lIns="0" tIns="0" rIns="0" bIns="0"/>
          <a:lstStyle>
            <a:lvl1pPr marL="87313" indent="0">
              <a:defRPr sz="2000" b="0" i="0" baseline="0">
                <a:solidFill>
                  <a:srgbClr val="004990"/>
                </a:solidFill>
                <a:latin typeface="Calibri Light" pitchFamily="34" charset="0"/>
                <a:cs typeface="Calibri Light" pitchFamily="34" charset="0"/>
              </a:defRPr>
            </a:lvl1pPr>
          </a:lstStyle>
          <a:p>
            <a:endParaRPr dirty="0"/>
          </a:p>
        </p:txBody>
      </p:sp>
      <p:sp>
        <p:nvSpPr>
          <p:cNvPr id="11" name="Text Placeholder 15"/>
          <p:cNvSpPr>
            <a:spLocks noGrp="1"/>
          </p:cNvSpPr>
          <p:nvPr>
            <p:ph type="body" sz="quarter" idx="13"/>
          </p:nvPr>
        </p:nvSpPr>
        <p:spPr>
          <a:xfrm>
            <a:off x="4648200" y="2286000"/>
            <a:ext cx="4038600" cy="3429000"/>
          </a:xfrm>
          <a:prstGeom prst="rect">
            <a:avLst/>
          </a:prstGeom>
        </p:spPr>
        <p:txBody>
          <a:bodyPr/>
          <a:lstStyle>
            <a:lvl1pPr marL="174625" indent="-174625">
              <a:spcBef>
                <a:spcPts val="600"/>
              </a:spcBef>
              <a:buFont typeface="Arial" pitchFamily="34" charset="0"/>
              <a:buChar char="•"/>
              <a:defRPr>
                <a:solidFill>
                  <a:schemeClr val="tx1"/>
                </a:solidFill>
              </a:defRPr>
            </a:lvl1pPr>
            <a:lvl2pPr marL="533400" indent="-174625">
              <a:buFont typeface="Calibri Light" pitchFamily="34" charset="0"/>
              <a:buChar char="­"/>
              <a:defRPr sz="1200">
                <a:solidFill>
                  <a:schemeClr val="tx1"/>
                </a:solidFill>
                <a:latin typeface="Calibri Light" pitchFamily="34" charset="0"/>
              </a:defRPr>
            </a:lvl2pPr>
            <a:lvl3pPr marL="892175" indent="-173038">
              <a:buFont typeface="Wingdings" pitchFamily="2" charset="2"/>
              <a:buChar char="§"/>
              <a:defRPr sz="1200">
                <a:solidFill>
                  <a:schemeClr val="tx1"/>
                </a:solidFill>
                <a:latin typeface="Calibri Light" pitchFamily="34" charset="0"/>
              </a:defRPr>
            </a:lvl3pPr>
            <a:lvl4pPr marL="1256400" indent="-176400">
              <a:buFont typeface="Calibri Light" pitchFamily="34" charset="0"/>
              <a:buChar char="­"/>
              <a:defRPr sz="1200">
                <a:solidFill>
                  <a:schemeClr val="tx1"/>
                </a:solidFill>
              </a:defRPr>
            </a:lvl4pPr>
            <a:lvl5pPr>
              <a:defRPr sz="1400">
                <a:solidFill>
                  <a:schemeClr val="accent5"/>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3"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sz="1200" b="0" dirty="0" smtClean="0">
                <a:solidFill>
                  <a:srgbClr val="004990"/>
                </a:solidFill>
                <a:latin typeface="Calibri" pitchFamily="34" charset="0"/>
                <a:cs typeface="Helvetica LT Std Light"/>
              </a:rPr>
              <a:t>strategycorp.com</a:t>
            </a:r>
            <a:r>
              <a:rPr lang="en-CA" sz="1200" b="0" dirty="0" smtClean="0">
                <a:solidFill>
                  <a:srgbClr val="004990"/>
                </a:solidFill>
                <a:latin typeface="+mj-lt"/>
                <a:cs typeface="Helvetica LT Std Light"/>
              </a:rPr>
              <a:t>	</a:t>
            </a:r>
            <a:r>
              <a:rPr lang="en-CA" sz="1200" b="0" baseline="0" dirty="0" smtClean="0">
                <a:solidFill>
                  <a:srgbClr val="004990"/>
                </a:solidFill>
                <a:latin typeface="+mj-lt"/>
                <a:cs typeface="Helvetica LT Std Light"/>
              </a:rPr>
              <a:t>     </a:t>
            </a:r>
            <a:fld id="{8995AD9C-6DC6-4900-ACDB-6D50A7B5DA1B}" type="slidenum">
              <a:rPr lang="en-CA" sz="1200" b="0" baseline="0" smtClean="0">
                <a:solidFill>
                  <a:schemeClr val="bg2"/>
                </a:solidFill>
                <a:latin typeface="+mj-lt"/>
                <a:cs typeface="Helvetica LT Std Light"/>
              </a:rPr>
              <a:pPr marL="12700" algn="l">
                <a:lnSpc>
                  <a:spcPct val="100000"/>
                </a:lnSpc>
              </a:pPr>
              <a:t>‹#›</a:t>
            </a:fld>
            <a:endParaRPr sz="1200" dirty="0">
              <a:solidFill>
                <a:schemeClr val="bg2"/>
              </a:solidFill>
              <a:latin typeface="+mj-lt"/>
              <a:cs typeface="Helvetica LT Std Light"/>
            </a:endParaRPr>
          </a:p>
        </p:txBody>
      </p:sp>
      <p:pic>
        <p:nvPicPr>
          <p:cNvPr id="14" name="Picture 3" descr="Z:\0. StrategyCorp Logo\SC-Logo-[Converted].png"/>
          <p:cNvPicPr>
            <a:picLocks noChangeAspect="1" noChangeArrowheads="1"/>
          </p:cNvPicPr>
          <p:nvPr userDrawn="1"/>
        </p:nvPicPr>
        <p:blipFill>
          <a:blip r:embed="rId2" cstate="print"/>
          <a:srcRect/>
          <a:stretch>
            <a:fillRect/>
          </a:stretch>
        </p:blipFill>
        <p:spPr bwMode="auto">
          <a:xfrm>
            <a:off x="304800" y="5867400"/>
            <a:ext cx="1232648" cy="952501"/>
          </a:xfrm>
          <a:prstGeom prst="rect">
            <a:avLst/>
          </a:prstGeom>
          <a:noFill/>
        </p:spPr>
      </p:pic>
      <p:sp>
        <p:nvSpPr>
          <p:cNvPr id="15"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sp>
        <p:nvSpPr>
          <p:cNvPr id="16"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ntent Option 2">
    <p:spTree>
      <p:nvGrpSpPr>
        <p:cNvPr id="1" name=""/>
        <p:cNvGrpSpPr/>
        <p:nvPr/>
      </p:nvGrpSpPr>
      <p:grpSpPr>
        <a:xfrm>
          <a:off x="0" y="0"/>
          <a:ext cx="0" cy="0"/>
          <a:chOff x="0" y="0"/>
          <a:chExt cx="0" cy="0"/>
        </a:xfrm>
      </p:grpSpPr>
      <p:sp>
        <p:nvSpPr>
          <p:cNvPr id="12" name="Text Placeholder 15"/>
          <p:cNvSpPr>
            <a:spLocks noGrp="1"/>
          </p:cNvSpPr>
          <p:nvPr>
            <p:ph type="body" sz="quarter" idx="13"/>
          </p:nvPr>
        </p:nvSpPr>
        <p:spPr>
          <a:xfrm>
            <a:off x="457200" y="1219200"/>
            <a:ext cx="4114800" cy="4495800"/>
          </a:xfrm>
          <a:prstGeom prst="rect">
            <a:avLst/>
          </a:prstGeom>
        </p:spPr>
        <p:txBody>
          <a:bodyPr/>
          <a:lstStyle>
            <a:lvl1pPr marL="176400" indent="-176400">
              <a:spcBef>
                <a:spcPts val="600"/>
              </a:spcBef>
              <a:buFont typeface="Arial" pitchFamily="34" charset="0"/>
              <a:buChar char="•"/>
              <a:defRPr sz="1600">
                <a:solidFill>
                  <a:schemeClr val="tx1"/>
                </a:solidFill>
              </a:defRPr>
            </a:lvl1pPr>
            <a:lvl2pPr marL="533400" indent="-174625">
              <a:buFont typeface="Calibri Light" pitchFamily="34" charset="0"/>
              <a:buChar char="­"/>
              <a:defRPr sz="1400">
                <a:solidFill>
                  <a:schemeClr val="tx1"/>
                </a:solidFill>
                <a:latin typeface="Calibri Light" pitchFamily="34" charset="0"/>
              </a:defRPr>
            </a:lvl2pPr>
            <a:lvl3pPr marL="892175" indent="-173038">
              <a:buFont typeface="Wingdings" pitchFamily="2" charset="2"/>
              <a:buChar char="§"/>
              <a:defRPr sz="1200">
                <a:solidFill>
                  <a:schemeClr val="tx1"/>
                </a:solidFill>
                <a:latin typeface="Calibri Light" pitchFamily="34" charset="0"/>
              </a:defRPr>
            </a:lvl3pPr>
            <a:lvl4pPr marL="1256400" indent="-176400">
              <a:buFont typeface="Calibri" pitchFamily="34" charset="0"/>
              <a:buChar char="­"/>
              <a:defRPr sz="1200" baseline="0">
                <a:solidFill>
                  <a:schemeClr val="tx1"/>
                </a:solidFill>
                <a:latin typeface="Calibri Light" pitchFamily="34" charset="0"/>
              </a:defRPr>
            </a:lvl4pPr>
            <a:lvl5pPr>
              <a:defRPr sz="1400">
                <a:solidFill>
                  <a:schemeClr val="accent5"/>
                </a:solidFill>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6" name="Text Placeholder 15"/>
          <p:cNvSpPr>
            <a:spLocks noGrp="1"/>
          </p:cNvSpPr>
          <p:nvPr>
            <p:ph type="body" sz="quarter" idx="10"/>
          </p:nvPr>
        </p:nvSpPr>
        <p:spPr>
          <a:xfrm>
            <a:off x="4572000" y="1219200"/>
            <a:ext cx="4114800" cy="4495800"/>
          </a:xfrm>
          <a:prstGeom prst="rect">
            <a:avLst/>
          </a:prstGeom>
        </p:spPr>
        <p:txBody>
          <a:bodyPr/>
          <a:lstStyle>
            <a:lvl1pPr marL="176400" indent="-176400">
              <a:spcBef>
                <a:spcPts val="600"/>
              </a:spcBef>
              <a:buFont typeface="Arial" pitchFamily="34" charset="0"/>
              <a:buChar char="•"/>
              <a:defRPr sz="1600">
                <a:solidFill>
                  <a:schemeClr val="tx1"/>
                </a:solidFill>
              </a:defRPr>
            </a:lvl1pPr>
            <a:lvl2pPr marL="533400" indent="-174625">
              <a:buFont typeface="Calibri Light" pitchFamily="34" charset="0"/>
              <a:buChar char="­"/>
              <a:defRPr sz="1400">
                <a:solidFill>
                  <a:schemeClr val="tx1"/>
                </a:solidFill>
                <a:latin typeface="Calibri Light" pitchFamily="34" charset="0"/>
              </a:defRPr>
            </a:lvl2pPr>
            <a:lvl3pPr marL="892175" indent="-173038">
              <a:buFont typeface="Wingdings" pitchFamily="2" charset="2"/>
              <a:buChar char="§"/>
              <a:defRPr sz="1200">
                <a:solidFill>
                  <a:schemeClr val="tx1"/>
                </a:solidFill>
                <a:latin typeface="Calibri Light" pitchFamily="34" charset="0"/>
              </a:defRPr>
            </a:lvl3pPr>
            <a:lvl4pPr marL="1256400" indent="-176400">
              <a:buFont typeface="Calibri" pitchFamily="34" charset="0"/>
              <a:buChar char="­"/>
              <a:defRPr sz="1200" baseline="0">
                <a:solidFill>
                  <a:schemeClr val="tx1"/>
                </a:solidFill>
                <a:latin typeface="Calibri Light" pitchFamily="34" charset="0"/>
              </a:defRPr>
            </a:lvl4pPr>
            <a:lvl5pPr>
              <a:defRPr sz="1400">
                <a:solidFill>
                  <a:schemeClr val="accent5"/>
                </a:solidFill>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9" name="Holder 2"/>
          <p:cNvSpPr>
            <a:spLocks noGrp="1"/>
          </p:cNvSpPr>
          <p:nvPr>
            <p:ph type="title"/>
          </p:nvPr>
        </p:nvSpPr>
        <p:spPr>
          <a:xfrm>
            <a:off x="457200" y="835223"/>
            <a:ext cx="8255000" cy="307777"/>
          </a:xfrm>
          <a:prstGeom prst="rect">
            <a:avLst/>
          </a:prstGeom>
        </p:spPr>
        <p:txBody>
          <a:bodyPr lIns="0" tIns="0" rIns="0" bIns="0"/>
          <a:lstStyle>
            <a:lvl1pPr marL="87313" indent="0">
              <a:defRPr sz="2000" b="0" i="0" baseline="0">
                <a:solidFill>
                  <a:srgbClr val="004990"/>
                </a:solidFill>
                <a:latin typeface="Calibri Light" pitchFamily="34" charset="0"/>
                <a:cs typeface="Calibri Light" pitchFamily="34" charset="0"/>
              </a:defRPr>
            </a:lvl1pPr>
          </a:lstStyle>
          <a:p>
            <a:endParaRPr dirty="0"/>
          </a:p>
        </p:txBody>
      </p:sp>
      <p:sp>
        <p:nvSpPr>
          <p:cNvPr id="8"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lang="en-CA" sz="1200" b="0" dirty="0" smtClean="0">
                <a:solidFill>
                  <a:srgbClr val="004990"/>
                </a:solidFill>
                <a:latin typeface="Calibri" pitchFamily="34" charset="0"/>
                <a:cs typeface="Helvetica LT Std Light"/>
              </a:rPr>
              <a:t>strategycorp.com </a:t>
            </a:r>
            <a:r>
              <a:rPr lang="en-CA" sz="1200" b="0" dirty="0" smtClean="0">
                <a:solidFill>
                  <a:srgbClr val="004990"/>
                </a:solidFill>
                <a:latin typeface="+mj-lt"/>
                <a:cs typeface="Helvetica LT Std Light"/>
              </a:rPr>
              <a:t>	</a:t>
            </a:r>
            <a:r>
              <a:rPr lang="en-CA" sz="1200" b="0" baseline="0" dirty="0" smtClean="0">
                <a:solidFill>
                  <a:srgbClr val="004990"/>
                </a:solidFill>
                <a:latin typeface="+mj-lt"/>
                <a:cs typeface="Helvetica LT Std Light"/>
              </a:rPr>
              <a:t>     </a:t>
            </a:r>
            <a:fld id="{8995AD9C-6DC6-4900-ACDB-6D50A7B5DA1B}" type="slidenum">
              <a:rPr lang="en-CA" sz="1200" b="0" baseline="0" smtClean="0">
                <a:solidFill>
                  <a:schemeClr val="bg2"/>
                </a:solidFill>
                <a:latin typeface="+mj-lt"/>
                <a:cs typeface="Helvetica LT Std Light"/>
              </a:rPr>
              <a:pPr marL="12700" algn="l">
                <a:lnSpc>
                  <a:spcPct val="100000"/>
                </a:lnSpc>
              </a:pPr>
              <a:t>‹#›</a:t>
            </a:fld>
            <a:endParaRPr sz="1200" dirty="0">
              <a:solidFill>
                <a:schemeClr val="bg2"/>
              </a:solidFill>
              <a:latin typeface="+mj-lt"/>
              <a:cs typeface="Helvetica LT Std Light"/>
            </a:endParaRPr>
          </a:p>
        </p:txBody>
      </p:sp>
      <p:pic>
        <p:nvPicPr>
          <p:cNvPr id="11" name="Picture 3" descr="Z:\0. StrategyCorp Logo\SC-Logo-[Converted].png"/>
          <p:cNvPicPr>
            <a:picLocks noChangeAspect="1" noChangeArrowheads="1"/>
          </p:cNvPicPr>
          <p:nvPr userDrawn="1"/>
        </p:nvPicPr>
        <p:blipFill>
          <a:blip r:embed="rId2" cstate="print"/>
          <a:srcRect/>
          <a:stretch>
            <a:fillRect/>
          </a:stretch>
        </p:blipFill>
        <p:spPr bwMode="auto">
          <a:xfrm>
            <a:off x="304800" y="5867400"/>
            <a:ext cx="1232648" cy="952501"/>
          </a:xfrm>
          <a:prstGeom prst="rect">
            <a:avLst/>
          </a:prstGeom>
          <a:noFill/>
        </p:spPr>
      </p:pic>
      <p:sp>
        <p:nvSpPr>
          <p:cNvPr id="13"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sp>
        <p:nvSpPr>
          <p:cNvPr id="14"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trategyCorp Char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hasCustomPrompt="1"/>
          </p:nvPr>
        </p:nvSpPr>
        <p:spPr>
          <a:xfrm>
            <a:off x="444500" y="833477"/>
            <a:ext cx="8255000" cy="307777"/>
          </a:xfrm>
          <a:prstGeom prst="rect">
            <a:avLst/>
          </a:prstGeom>
        </p:spPr>
        <p:txBody>
          <a:bodyPr lIns="0" tIns="0" rIns="0" bIns="0"/>
          <a:lstStyle>
            <a:lvl1pPr marL="86400">
              <a:defRPr sz="2000" b="0" i="0" baseline="0">
                <a:solidFill>
                  <a:srgbClr val="004990"/>
                </a:solidFill>
                <a:latin typeface="Calibri Light" pitchFamily="34" charset="0"/>
                <a:cs typeface="Calibri Light" pitchFamily="34" charset="0"/>
              </a:defRPr>
            </a:lvl1pPr>
          </a:lstStyle>
          <a:p>
            <a:r>
              <a:rPr lang="en-CA" dirty="0" err="1" smtClean="0"/>
              <a:t>StrategyCorp</a:t>
            </a:r>
            <a:r>
              <a:rPr lang="en-CA" dirty="0" smtClean="0"/>
              <a:t> Chart:</a:t>
            </a:r>
            <a:endParaRPr dirty="0"/>
          </a:p>
        </p:txBody>
      </p:sp>
      <p:sp>
        <p:nvSpPr>
          <p:cNvPr id="42" name="Holder 3"/>
          <p:cNvSpPr>
            <a:spLocks noGrp="1"/>
          </p:cNvSpPr>
          <p:nvPr>
            <p:ph type="subTitle" idx="4" hasCustomPrompt="1"/>
          </p:nvPr>
        </p:nvSpPr>
        <p:spPr>
          <a:xfrm>
            <a:off x="457200" y="1295400"/>
            <a:ext cx="8229600" cy="215444"/>
          </a:xfrm>
          <a:prstGeom prst="rect">
            <a:avLst/>
          </a:prstGeom>
        </p:spPr>
        <p:txBody>
          <a:bodyPr wrap="square" lIns="0" tIns="0" rIns="0" bIns="0">
            <a:spAutoFit/>
          </a:bodyPr>
          <a:lstStyle>
            <a:lvl1pPr marL="86400">
              <a:defRPr sz="1400" baseline="0">
                <a:solidFill>
                  <a:schemeClr val="tx1"/>
                </a:solidFill>
                <a:latin typeface="Calibri Light" pitchFamily="34" charset="0"/>
              </a:defRPr>
            </a:lvl1pPr>
          </a:lstStyle>
          <a:p>
            <a:r>
              <a:rPr lang="en-CA" dirty="0" smtClean="0"/>
              <a:t>This slide is to show you the new </a:t>
            </a:r>
            <a:r>
              <a:rPr lang="en-CA" dirty="0" err="1" smtClean="0"/>
              <a:t>StrategyCorp</a:t>
            </a:r>
            <a:r>
              <a:rPr lang="en-CA" dirty="0" smtClean="0"/>
              <a:t> chart design:</a:t>
            </a:r>
            <a:endParaRPr dirty="0"/>
          </a:p>
        </p:txBody>
      </p:sp>
      <p:sp>
        <p:nvSpPr>
          <p:cNvPr id="11"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lang="en-CA" sz="1200" b="0" dirty="0" smtClean="0">
                <a:solidFill>
                  <a:srgbClr val="004990"/>
                </a:solidFill>
                <a:latin typeface="Calibri" pitchFamily="34" charset="0"/>
                <a:cs typeface="Helvetica LT Std Light"/>
              </a:rPr>
              <a:t>strategycorp.com </a:t>
            </a:r>
            <a:r>
              <a:rPr lang="en-CA" sz="1200" b="0" dirty="0" smtClean="0">
                <a:solidFill>
                  <a:srgbClr val="004990"/>
                </a:solidFill>
                <a:latin typeface="+mj-lt"/>
                <a:cs typeface="Helvetica LT Std Light"/>
              </a:rPr>
              <a:t>	</a:t>
            </a:r>
            <a:r>
              <a:rPr lang="en-CA" sz="1200" b="0" baseline="0" dirty="0" smtClean="0">
                <a:solidFill>
                  <a:srgbClr val="004990"/>
                </a:solidFill>
                <a:latin typeface="+mj-lt"/>
                <a:cs typeface="Helvetica LT Std Light"/>
              </a:rPr>
              <a:t>     </a:t>
            </a:r>
            <a:fld id="{8995AD9C-6DC6-4900-ACDB-6D50A7B5DA1B}" type="slidenum">
              <a:rPr lang="en-CA" sz="1200" b="0" baseline="0" smtClean="0">
                <a:solidFill>
                  <a:schemeClr val="bg2"/>
                </a:solidFill>
                <a:latin typeface="+mj-lt"/>
                <a:cs typeface="Helvetica LT Std Light"/>
              </a:rPr>
              <a:pPr marL="12700" algn="l">
                <a:lnSpc>
                  <a:spcPct val="100000"/>
                </a:lnSpc>
              </a:pPr>
              <a:t>‹#›</a:t>
            </a:fld>
            <a:endParaRPr sz="1200" dirty="0">
              <a:solidFill>
                <a:schemeClr val="bg2"/>
              </a:solidFill>
              <a:latin typeface="+mj-lt"/>
              <a:cs typeface="Helvetica LT Std Light"/>
            </a:endParaRPr>
          </a:p>
        </p:txBody>
      </p:sp>
      <p:pic>
        <p:nvPicPr>
          <p:cNvPr id="12" name="Picture 3" descr="Z:\0. StrategyCorp Logo\SC-Logo-[Converted].png"/>
          <p:cNvPicPr>
            <a:picLocks noChangeAspect="1" noChangeArrowheads="1"/>
          </p:cNvPicPr>
          <p:nvPr userDrawn="1"/>
        </p:nvPicPr>
        <p:blipFill>
          <a:blip r:embed="rId2" cstate="print"/>
          <a:srcRect/>
          <a:stretch>
            <a:fillRect/>
          </a:stretch>
        </p:blipFill>
        <p:spPr bwMode="auto">
          <a:xfrm>
            <a:off x="304800" y="5867400"/>
            <a:ext cx="1232648" cy="952501"/>
          </a:xfrm>
          <a:prstGeom prst="rect">
            <a:avLst/>
          </a:prstGeom>
          <a:noFill/>
        </p:spPr>
      </p:pic>
      <p:sp>
        <p:nvSpPr>
          <p:cNvPr id="13"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sp>
        <p:nvSpPr>
          <p:cNvPr id="17" name="Table Placeholder 16"/>
          <p:cNvSpPr>
            <a:spLocks noGrp="1"/>
          </p:cNvSpPr>
          <p:nvPr>
            <p:ph type="tbl" sz="quarter" idx="10"/>
          </p:nvPr>
        </p:nvSpPr>
        <p:spPr>
          <a:xfrm>
            <a:off x="457200" y="1676400"/>
            <a:ext cx="8229600" cy="4038600"/>
          </a:xfrm>
          <a:prstGeom prst="rect">
            <a:avLst/>
          </a:prstGeom>
        </p:spPr>
        <p:txBody>
          <a:bodyPr/>
          <a:lstStyle/>
          <a:p>
            <a:endParaRPr lang="en-CA"/>
          </a:p>
        </p:txBody>
      </p:sp>
      <p:sp>
        <p:nvSpPr>
          <p:cNvPr id="9"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Blank - For Design">
    <p:bg>
      <p:bgPr>
        <a:solidFill>
          <a:schemeClr val="bg1"/>
        </a:solidFill>
        <a:effectLst/>
      </p:bgPr>
    </p:bg>
    <p:spTree>
      <p:nvGrpSpPr>
        <p:cNvPr id="1" name=""/>
        <p:cNvGrpSpPr/>
        <p:nvPr/>
      </p:nvGrpSpPr>
      <p:grpSpPr>
        <a:xfrm>
          <a:off x="0" y="0"/>
          <a:ext cx="0" cy="0"/>
          <a:chOff x="0" y="0"/>
          <a:chExt cx="0" cy="0"/>
        </a:xfrm>
      </p:grpSpPr>
      <p:sp>
        <p:nvSpPr>
          <p:cNvPr id="6"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lang="en-CA" sz="1200" b="0" dirty="0" smtClean="0">
                <a:solidFill>
                  <a:srgbClr val="004990"/>
                </a:solidFill>
                <a:latin typeface="Calibri" pitchFamily="34" charset="0"/>
                <a:cs typeface="Helvetica LT Std Light"/>
              </a:rPr>
              <a:t>strategycorp.com </a:t>
            </a:r>
            <a:r>
              <a:rPr lang="en-CA" sz="1200" b="0" dirty="0" smtClean="0">
                <a:solidFill>
                  <a:srgbClr val="004990"/>
                </a:solidFill>
                <a:latin typeface="+mj-lt"/>
                <a:cs typeface="Helvetica LT Std Light"/>
              </a:rPr>
              <a:t>	</a:t>
            </a:r>
            <a:r>
              <a:rPr lang="en-CA" sz="1200" b="0" baseline="0" dirty="0" smtClean="0">
                <a:solidFill>
                  <a:srgbClr val="004990"/>
                </a:solidFill>
                <a:latin typeface="+mj-lt"/>
                <a:cs typeface="Helvetica LT Std Light"/>
              </a:rPr>
              <a:t>     </a:t>
            </a:r>
            <a:fld id="{8995AD9C-6DC6-4900-ACDB-6D50A7B5DA1B}" type="slidenum">
              <a:rPr lang="en-CA" sz="1200" b="0" baseline="0" smtClean="0">
                <a:solidFill>
                  <a:schemeClr val="bg2"/>
                </a:solidFill>
                <a:latin typeface="+mj-lt"/>
                <a:cs typeface="Helvetica LT Std Light"/>
              </a:rPr>
              <a:pPr marL="12700" algn="l">
                <a:lnSpc>
                  <a:spcPct val="100000"/>
                </a:lnSpc>
              </a:pPr>
              <a:t>‹#›</a:t>
            </a:fld>
            <a:endParaRPr sz="1200" dirty="0">
              <a:solidFill>
                <a:schemeClr val="bg2"/>
              </a:solidFill>
              <a:latin typeface="+mj-lt"/>
              <a:cs typeface="Helvetica LT Std Light"/>
            </a:endParaRPr>
          </a:p>
        </p:txBody>
      </p:sp>
      <p:pic>
        <p:nvPicPr>
          <p:cNvPr id="7" name="Picture 3" descr="Z:\0. StrategyCorp Logo\SC-Logo-[Converted].png"/>
          <p:cNvPicPr>
            <a:picLocks noChangeAspect="1" noChangeArrowheads="1"/>
          </p:cNvPicPr>
          <p:nvPr userDrawn="1"/>
        </p:nvPicPr>
        <p:blipFill>
          <a:blip r:embed="rId2" cstate="print"/>
          <a:srcRect/>
          <a:stretch>
            <a:fillRect/>
          </a:stretch>
        </p:blipFill>
        <p:spPr bwMode="auto">
          <a:xfrm>
            <a:off x="304800" y="5867400"/>
            <a:ext cx="1232648" cy="952501"/>
          </a:xfrm>
          <a:prstGeom prst="rect">
            <a:avLst/>
          </a:prstGeom>
          <a:noFill/>
        </p:spPr>
      </p:pic>
      <p:sp>
        <p:nvSpPr>
          <p:cNvPr id="8"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sp>
        <p:nvSpPr>
          <p:cNvPr id="9"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Bullet Points [PRESENTATION]">
    <p:spTree>
      <p:nvGrpSpPr>
        <p:cNvPr id="1" name=""/>
        <p:cNvGrpSpPr/>
        <p:nvPr/>
      </p:nvGrpSpPr>
      <p:grpSpPr>
        <a:xfrm>
          <a:off x="0" y="0"/>
          <a:ext cx="0" cy="0"/>
          <a:chOff x="0" y="0"/>
          <a:chExt cx="0" cy="0"/>
        </a:xfrm>
      </p:grpSpPr>
      <p:sp>
        <p:nvSpPr>
          <p:cNvPr id="8" name="Holder 2"/>
          <p:cNvSpPr>
            <a:spLocks noGrp="1"/>
          </p:cNvSpPr>
          <p:nvPr>
            <p:ph type="title" hasCustomPrompt="1"/>
          </p:nvPr>
        </p:nvSpPr>
        <p:spPr>
          <a:xfrm>
            <a:off x="444500" y="762000"/>
            <a:ext cx="8255000" cy="440809"/>
          </a:xfrm>
          <a:prstGeom prst="rect">
            <a:avLst/>
          </a:prstGeom>
        </p:spPr>
        <p:txBody>
          <a:bodyPr lIns="0" tIns="0" rIns="0" bIns="0"/>
          <a:lstStyle>
            <a:lvl1pPr>
              <a:defRPr sz="3000" b="0" i="0" baseline="0">
                <a:solidFill>
                  <a:srgbClr val="004990"/>
                </a:solidFill>
                <a:latin typeface="Calibri Light" pitchFamily="34" charset="0"/>
                <a:cs typeface="Calibri Light" pitchFamily="34" charset="0"/>
              </a:defRPr>
            </a:lvl1pPr>
          </a:lstStyle>
          <a:p>
            <a:r>
              <a:rPr lang="en-CA" dirty="0" smtClean="0"/>
              <a:t>Loren </a:t>
            </a:r>
            <a:r>
              <a:rPr lang="en-CA" dirty="0" err="1" smtClean="0"/>
              <a:t>Ipsum</a:t>
            </a:r>
            <a:endParaRPr dirty="0"/>
          </a:p>
        </p:txBody>
      </p:sp>
      <p:pic>
        <p:nvPicPr>
          <p:cNvPr id="10" name="Picture 3" descr="Z:\0. StrategyCorp Logo\SC-Logo-[Converted].png"/>
          <p:cNvPicPr>
            <a:picLocks noChangeAspect="1" noChangeArrowheads="1"/>
          </p:cNvPicPr>
          <p:nvPr userDrawn="1"/>
        </p:nvPicPr>
        <p:blipFill>
          <a:blip r:embed="rId2" cstate="print"/>
          <a:srcRect/>
          <a:stretch>
            <a:fillRect/>
          </a:stretch>
        </p:blipFill>
        <p:spPr bwMode="auto">
          <a:xfrm>
            <a:off x="304800" y="5486400"/>
            <a:ext cx="1232648" cy="952501"/>
          </a:xfrm>
          <a:prstGeom prst="rect">
            <a:avLst/>
          </a:prstGeom>
          <a:noFill/>
        </p:spPr>
      </p:pic>
      <p:sp>
        <p:nvSpPr>
          <p:cNvPr id="7" name="TextBox 6"/>
          <p:cNvSpPr txBox="1"/>
          <p:nvPr userDrawn="1"/>
        </p:nvSpPr>
        <p:spPr>
          <a:xfrm>
            <a:off x="8077200" y="5971401"/>
            <a:ext cx="685800" cy="276999"/>
          </a:xfrm>
          <a:prstGeom prst="rect">
            <a:avLst/>
          </a:prstGeom>
          <a:noFill/>
        </p:spPr>
        <p:txBody>
          <a:bodyPr wrap="square" rtlCol="0">
            <a:spAutoFit/>
          </a:bodyPr>
          <a:lstStyle/>
          <a:p>
            <a:pPr algn="r"/>
            <a:fld id="{029CC5EE-4B93-4CB4-BC94-8A21B88EA737}" type="slidenum">
              <a:rPr lang="en-CA" sz="1200" smtClean="0">
                <a:solidFill>
                  <a:schemeClr val="tx1">
                    <a:lumMod val="65000"/>
                    <a:lumOff val="35000"/>
                  </a:schemeClr>
                </a:solidFill>
                <a:latin typeface="Calibri" pitchFamily="34" charset="0"/>
              </a:rPr>
              <a:pPr algn="r"/>
              <a:t>‹#›</a:t>
            </a:fld>
            <a:endParaRPr lang="en-CA" sz="1200" dirty="0">
              <a:solidFill>
                <a:schemeClr val="tx1">
                  <a:lumMod val="65000"/>
                  <a:lumOff val="35000"/>
                </a:schemeClr>
              </a:solidFill>
              <a:latin typeface="Calibri" pitchFamily="34" charset="0"/>
            </a:endParaRPr>
          </a:p>
        </p:txBody>
      </p:sp>
      <p:sp>
        <p:nvSpPr>
          <p:cNvPr id="12" name="object 22"/>
          <p:cNvSpPr txBox="1"/>
          <p:nvPr userDrawn="1"/>
        </p:nvSpPr>
        <p:spPr>
          <a:xfrm>
            <a:off x="6667551" y="6010310"/>
            <a:ext cx="1228090" cy="184666"/>
          </a:xfrm>
          <a:prstGeom prst="rect">
            <a:avLst/>
          </a:prstGeom>
        </p:spPr>
        <p:txBody>
          <a:bodyPr vert="horz" wrap="square" lIns="0" tIns="0" rIns="0" bIns="0" rtlCol="0">
            <a:spAutoFit/>
          </a:bodyPr>
          <a:lstStyle/>
          <a:p>
            <a:pPr marL="12700">
              <a:lnSpc>
                <a:spcPct val="100000"/>
              </a:lnSpc>
            </a:pPr>
            <a:r>
              <a:rPr sz="1200" b="0" dirty="0" smtClean="0">
                <a:solidFill>
                  <a:srgbClr val="004990"/>
                </a:solidFill>
                <a:latin typeface="Calibri" pitchFamily="34" charset="0"/>
                <a:cs typeface="Helvetica LT Std Light"/>
              </a:rPr>
              <a:t>strategycorp.com</a:t>
            </a:r>
            <a:endParaRPr sz="1200" dirty="0">
              <a:solidFill>
                <a:srgbClr val="004990"/>
              </a:solidFill>
              <a:latin typeface="Calibri" pitchFamily="34" charset="0"/>
              <a:cs typeface="Helvetica LT Std Light"/>
            </a:endParaRPr>
          </a:p>
        </p:txBody>
      </p:sp>
      <p:sp>
        <p:nvSpPr>
          <p:cNvPr id="11" name="Text Placeholder 15"/>
          <p:cNvSpPr>
            <a:spLocks noGrp="1"/>
          </p:cNvSpPr>
          <p:nvPr>
            <p:ph type="body" sz="quarter" idx="11"/>
          </p:nvPr>
        </p:nvSpPr>
        <p:spPr>
          <a:xfrm>
            <a:off x="457200" y="1295400"/>
            <a:ext cx="8229600" cy="3962400"/>
          </a:xfrm>
          <a:prstGeom prst="rect">
            <a:avLst/>
          </a:prstGeom>
        </p:spPr>
        <p:txBody>
          <a:bodyPr/>
          <a:lstStyle>
            <a:lvl1pPr marL="174625" indent="-174625">
              <a:buFont typeface="Arial" pitchFamily="34" charset="0"/>
              <a:buChar char="•"/>
              <a:defRPr sz="2400">
                <a:solidFill>
                  <a:schemeClr val="tx1">
                    <a:lumMod val="50000"/>
                  </a:schemeClr>
                </a:solidFill>
              </a:defRPr>
            </a:lvl1pPr>
            <a:lvl2pPr marL="533400" indent="-174625">
              <a:buFont typeface="Calibri Light" pitchFamily="34" charset="0"/>
              <a:buChar char="­"/>
              <a:defRPr sz="2400">
                <a:solidFill>
                  <a:schemeClr val="tx1">
                    <a:lumMod val="50000"/>
                  </a:schemeClr>
                </a:solidFill>
                <a:latin typeface="Calibri Light" pitchFamily="34" charset="0"/>
              </a:defRPr>
            </a:lvl2pPr>
            <a:lvl3pPr marL="1077913" indent="-185738">
              <a:buFont typeface="Calibri" pitchFamily="34" charset="0"/>
              <a:buChar char="­"/>
              <a:defRPr sz="1800">
                <a:solidFill>
                  <a:schemeClr val="tx1">
                    <a:lumMod val="50000"/>
                  </a:schemeClr>
                </a:solidFill>
                <a:latin typeface="Calibri Light" pitchFamily="34" charset="0"/>
              </a:defRPr>
            </a:lvl3pPr>
            <a:lvl4pPr>
              <a:defRPr sz="1400">
                <a:solidFill>
                  <a:schemeClr val="accent5"/>
                </a:solidFill>
              </a:defRPr>
            </a:lvl4pPr>
            <a:lvl5pPr>
              <a:defRPr sz="1400">
                <a:solidFill>
                  <a:schemeClr val="accent5"/>
                </a:solidFill>
              </a:defRPr>
            </a:lvl5pPr>
          </a:lstStyle>
          <a:p>
            <a:pPr lvl="0"/>
            <a:r>
              <a:rPr lang="en-US" dirty="0" smtClean="0"/>
              <a:t>Click to 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xmlns="" val="26721831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SCI - Red (5)">
    <p:spTree>
      <p:nvGrpSpPr>
        <p:cNvPr id="1" name=""/>
        <p:cNvGrpSpPr/>
        <p:nvPr/>
      </p:nvGrpSpPr>
      <p:grpSpPr>
        <a:xfrm>
          <a:off x="0" y="0"/>
          <a:ext cx="0" cy="0"/>
          <a:chOff x="0" y="0"/>
          <a:chExt cx="0" cy="0"/>
        </a:xfrm>
      </p:grpSpPr>
      <p:pic>
        <p:nvPicPr>
          <p:cNvPr id="12" name="Picture 2" descr="C:\Users\sdemelo.STRATEGYCORP\Desktop\iStock_000018715109Large.jpg"/>
          <p:cNvPicPr>
            <a:picLocks noChangeAspect="1" noChangeArrowheads="1"/>
          </p:cNvPicPr>
          <p:nvPr userDrawn="1"/>
        </p:nvPicPr>
        <p:blipFill>
          <a:blip r:embed="rId2" cstate="print"/>
          <a:srcRect/>
          <a:stretch>
            <a:fillRect/>
          </a:stretch>
        </p:blipFill>
        <p:spPr bwMode="auto">
          <a:xfrm>
            <a:off x="6934200" y="152400"/>
            <a:ext cx="1981200" cy="1485900"/>
          </a:xfrm>
          <a:prstGeom prst="rect">
            <a:avLst/>
          </a:prstGeom>
          <a:noFill/>
        </p:spPr>
      </p:pic>
      <p:sp>
        <p:nvSpPr>
          <p:cNvPr id="4" name="Rectangle 3"/>
          <p:cNvSpPr/>
          <p:nvPr userDrawn="1"/>
        </p:nvSpPr>
        <p:spPr>
          <a:xfrm>
            <a:off x="0" y="1905000"/>
            <a:ext cx="9144000" cy="304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Holder 2"/>
          <p:cNvSpPr>
            <a:spLocks noGrp="1"/>
          </p:cNvSpPr>
          <p:nvPr>
            <p:ph type="title"/>
          </p:nvPr>
        </p:nvSpPr>
        <p:spPr>
          <a:xfrm>
            <a:off x="2133600" y="3048000"/>
            <a:ext cx="6705600" cy="430887"/>
          </a:xfrm>
          <a:prstGeom prst="rect">
            <a:avLst/>
          </a:prstGeom>
        </p:spPr>
        <p:txBody>
          <a:bodyPr wrap="square" lIns="0" tIns="0" rIns="0" bIns="0">
            <a:spAutoFit/>
          </a:bodyPr>
          <a:lstStyle>
            <a:lvl1pPr algn="l">
              <a:defRPr sz="2800" b="0" i="0">
                <a:solidFill>
                  <a:schemeClr val="bg1"/>
                </a:solidFill>
                <a:latin typeface="+mj-lt"/>
                <a:cs typeface="Calibri" pitchFamily="34" charset="0"/>
              </a:defRPr>
            </a:lvl1pPr>
          </a:lstStyle>
          <a:p>
            <a:endParaRPr dirty="0"/>
          </a:p>
        </p:txBody>
      </p:sp>
      <p:sp>
        <p:nvSpPr>
          <p:cNvPr id="23" name="Holder 3"/>
          <p:cNvSpPr>
            <a:spLocks noGrp="1"/>
          </p:cNvSpPr>
          <p:nvPr>
            <p:ph type="subTitle" idx="4" hasCustomPrompt="1"/>
          </p:nvPr>
        </p:nvSpPr>
        <p:spPr>
          <a:xfrm>
            <a:off x="2133599" y="3508177"/>
            <a:ext cx="6705602" cy="276999"/>
          </a:xfrm>
          <a:prstGeom prst="rect">
            <a:avLst/>
          </a:prstGeom>
        </p:spPr>
        <p:txBody>
          <a:bodyPr wrap="square" lIns="0" tIns="0" rIns="0" bIns="0">
            <a:spAutoFit/>
          </a:bodyPr>
          <a:lstStyle>
            <a:lvl1pPr algn="l">
              <a:buNone/>
              <a:defRPr sz="1800">
                <a:solidFill>
                  <a:schemeClr val="bg1"/>
                </a:solidFill>
                <a:latin typeface="+mj-lt"/>
              </a:defRPr>
            </a:lvl1pPr>
          </a:lstStyle>
          <a:p>
            <a:r>
              <a:rPr lang="en-CA" dirty="0" smtClean="0"/>
              <a:t>Insert Text</a:t>
            </a:r>
            <a:endParaRPr dirty="0"/>
          </a:p>
        </p:txBody>
      </p:sp>
      <p:sp>
        <p:nvSpPr>
          <p:cNvPr id="9" name="bk object 16"/>
          <p:cNvSpPr/>
          <p:nvPr userDrawn="1"/>
        </p:nvSpPr>
        <p:spPr>
          <a:xfrm>
            <a:off x="0" y="1828800"/>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15" name="bk object 16"/>
          <p:cNvSpPr/>
          <p:nvPr userDrawn="1"/>
        </p:nvSpPr>
        <p:spPr>
          <a:xfrm>
            <a:off x="0" y="5026717"/>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20"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
        <p:nvSpPr>
          <p:cNvPr id="22"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sz="1200" b="0" dirty="0" smtClean="0">
                <a:solidFill>
                  <a:srgbClr val="004990"/>
                </a:solidFill>
                <a:latin typeface="Calibri" pitchFamily="34" charset="0"/>
                <a:cs typeface="Helvetica LT Std Light"/>
              </a:rPr>
              <a:t>strategycorp.com</a:t>
            </a:r>
            <a:r>
              <a:rPr lang="en-CA" sz="1200" b="0" dirty="0" smtClean="0">
                <a:solidFill>
                  <a:srgbClr val="004990"/>
                </a:solidFill>
                <a:latin typeface="Calibri" pitchFamily="34" charset="0"/>
                <a:cs typeface="Helvetica LT Std Light"/>
              </a:rPr>
              <a:t>	</a:t>
            </a:r>
            <a:r>
              <a:rPr lang="en-CA" sz="1200" b="0" baseline="0" dirty="0" smtClean="0">
                <a:solidFill>
                  <a:srgbClr val="004990"/>
                </a:solidFill>
                <a:latin typeface="Calibri" pitchFamily="34" charset="0"/>
                <a:cs typeface="Helvetica LT Std Light"/>
              </a:rPr>
              <a:t>     </a:t>
            </a:r>
            <a:fld id="{8995AD9C-6DC6-4900-ACDB-6D50A7B5DA1B}" type="slidenum">
              <a:rPr lang="en-CA" sz="1200" b="0" baseline="0" smtClean="0">
                <a:solidFill>
                  <a:schemeClr val="bg2"/>
                </a:solidFill>
                <a:latin typeface="Calibri" pitchFamily="34" charset="0"/>
                <a:cs typeface="Helvetica LT Std Light"/>
              </a:rPr>
              <a:pPr marL="12700" algn="l">
                <a:lnSpc>
                  <a:spcPct val="100000"/>
                </a:lnSpc>
              </a:pPr>
              <a:t>‹#›</a:t>
            </a:fld>
            <a:endParaRPr sz="1200" dirty="0">
              <a:solidFill>
                <a:schemeClr val="bg2"/>
              </a:solidFill>
              <a:latin typeface="Calibri" pitchFamily="34" charset="0"/>
              <a:cs typeface="Helvetica LT Std Light"/>
            </a:endParaRPr>
          </a:p>
        </p:txBody>
      </p:sp>
      <p:sp>
        <p:nvSpPr>
          <p:cNvPr id="24"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pic>
        <p:nvPicPr>
          <p:cNvPr id="25" name="Picture 3" descr="Z:\0. StrategyCorp Logo\SC-Logo-[Converted].png"/>
          <p:cNvPicPr>
            <a:picLocks noChangeAspect="1" noChangeArrowheads="1"/>
          </p:cNvPicPr>
          <p:nvPr userDrawn="1"/>
        </p:nvPicPr>
        <p:blipFill>
          <a:blip r:embed="rId3" cstate="print"/>
          <a:srcRect/>
          <a:stretch>
            <a:fillRect/>
          </a:stretch>
        </p:blipFill>
        <p:spPr bwMode="auto">
          <a:xfrm>
            <a:off x="304800" y="5867400"/>
            <a:ext cx="1232648" cy="952501"/>
          </a:xfrm>
          <a:prstGeom prst="rect">
            <a:avLst/>
          </a:prstGeom>
          <a:noFill/>
        </p:spPr>
      </p:pic>
    </p:spTree>
    <p:extLst>
      <p:ext uri="{BB962C8B-B14F-4D97-AF65-F5344CB8AC3E}">
        <p14:creationId xmlns:p14="http://schemas.microsoft.com/office/powerpoint/2010/main" xmlns="" val="75548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Intro Slide 2">
    <p:spTree>
      <p:nvGrpSpPr>
        <p:cNvPr id="1" name=""/>
        <p:cNvGrpSpPr/>
        <p:nvPr/>
      </p:nvGrpSpPr>
      <p:grpSpPr>
        <a:xfrm>
          <a:off x="0" y="0"/>
          <a:ext cx="0" cy="0"/>
          <a:chOff x="0" y="0"/>
          <a:chExt cx="0" cy="0"/>
        </a:xfrm>
      </p:grpSpPr>
      <p:sp>
        <p:nvSpPr>
          <p:cNvPr id="6" name="Rectangle 5"/>
          <p:cNvSpPr/>
          <p:nvPr userDrawn="1"/>
        </p:nvSpPr>
        <p:spPr>
          <a:xfrm>
            <a:off x="0" y="5791200"/>
            <a:ext cx="9144000" cy="1066800"/>
          </a:xfrm>
          <a:prstGeom prst="rect">
            <a:avLst/>
          </a:prstGeom>
          <a:solidFill>
            <a:srgbClr val="0049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Holder 2"/>
          <p:cNvSpPr>
            <a:spLocks noGrp="1"/>
          </p:cNvSpPr>
          <p:nvPr>
            <p:ph type="title" hasCustomPrompt="1"/>
          </p:nvPr>
        </p:nvSpPr>
        <p:spPr>
          <a:xfrm>
            <a:off x="990600" y="2946857"/>
            <a:ext cx="3124200" cy="430887"/>
          </a:xfrm>
          <a:prstGeom prst="rect">
            <a:avLst/>
          </a:prstGeom>
        </p:spPr>
        <p:txBody>
          <a:bodyPr wrap="square" lIns="0" tIns="0" rIns="0" bIns="0">
            <a:spAutoFit/>
          </a:bodyPr>
          <a:lstStyle>
            <a:lvl1pPr algn="l">
              <a:defRPr sz="2800" b="0" i="0" baseline="0">
                <a:solidFill>
                  <a:srgbClr val="004990"/>
                </a:solidFill>
                <a:latin typeface="Calibri" pitchFamily="34" charset="0"/>
                <a:cs typeface="Calibri" pitchFamily="34" charset="0"/>
              </a:defRPr>
            </a:lvl1pPr>
          </a:lstStyle>
          <a:p>
            <a:r>
              <a:rPr lang="en-CA" dirty="0" smtClean="0"/>
              <a:t>Insert Title Text</a:t>
            </a:r>
            <a:endParaRPr dirty="0"/>
          </a:p>
        </p:txBody>
      </p:sp>
      <p:sp>
        <p:nvSpPr>
          <p:cNvPr id="23" name="Holder 3"/>
          <p:cNvSpPr>
            <a:spLocks noGrp="1"/>
          </p:cNvSpPr>
          <p:nvPr>
            <p:ph type="subTitle" idx="4" hasCustomPrompt="1"/>
          </p:nvPr>
        </p:nvSpPr>
        <p:spPr>
          <a:xfrm>
            <a:off x="990600" y="3429000"/>
            <a:ext cx="3124200" cy="276999"/>
          </a:xfrm>
          <a:prstGeom prst="rect">
            <a:avLst/>
          </a:prstGeom>
        </p:spPr>
        <p:txBody>
          <a:bodyPr wrap="square" lIns="0" tIns="0" rIns="0" bIns="0">
            <a:spAutoFit/>
          </a:bodyPr>
          <a:lstStyle>
            <a:lvl1pPr marL="0" indent="0" algn="l">
              <a:spcBef>
                <a:spcPts val="0"/>
              </a:spcBef>
              <a:buNone/>
              <a:defRPr sz="1800">
                <a:solidFill>
                  <a:schemeClr val="tx1"/>
                </a:solidFill>
                <a:latin typeface="Calibri Light" pitchFamily="34" charset="0"/>
              </a:defRPr>
            </a:lvl1pPr>
          </a:lstStyle>
          <a:p>
            <a:r>
              <a:rPr lang="en-CA" dirty="0" smtClean="0"/>
              <a:t>Insert </a:t>
            </a:r>
            <a:endParaRPr dirty="0"/>
          </a:p>
        </p:txBody>
      </p:sp>
      <p:sp>
        <p:nvSpPr>
          <p:cNvPr id="10" name="object 22"/>
          <p:cNvSpPr txBox="1"/>
          <p:nvPr userDrawn="1"/>
        </p:nvSpPr>
        <p:spPr>
          <a:xfrm>
            <a:off x="7382510" y="5972175"/>
            <a:ext cx="1913890" cy="215444"/>
          </a:xfrm>
          <a:prstGeom prst="rect">
            <a:avLst/>
          </a:prstGeom>
        </p:spPr>
        <p:txBody>
          <a:bodyPr vert="horz" wrap="square" lIns="0" tIns="0" rIns="0" bIns="0" rtlCol="0">
            <a:spAutoFit/>
          </a:bodyPr>
          <a:lstStyle/>
          <a:p>
            <a:pPr marL="12700">
              <a:lnSpc>
                <a:spcPct val="100000"/>
              </a:lnSpc>
            </a:pPr>
            <a:r>
              <a:rPr sz="1400" b="0" dirty="0">
                <a:solidFill>
                  <a:srgbClr val="004990"/>
                </a:solidFill>
                <a:latin typeface="Calibri" pitchFamily="34" charset="0"/>
                <a:cs typeface="Helvetica LT Std Light"/>
              </a:rPr>
              <a:t>strategycorp.com</a:t>
            </a:r>
            <a:endParaRPr sz="1400" dirty="0">
              <a:solidFill>
                <a:srgbClr val="004990"/>
              </a:solidFill>
              <a:latin typeface="Calibri" pitchFamily="34" charset="0"/>
              <a:cs typeface="Helvetica LT Std Light"/>
            </a:endParaRPr>
          </a:p>
        </p:txBody>
      </p:sp>
      <p:sp>
        <p:nvSpPr>
          <p:cNvPr id="7" name="bk object 16"/>
          <p:cNvSpPr/>
          <p:nvPr userDrawn="1"/>
        </p:nvSpPr>
        <p:spPr>
          <a:xfrm>
            <a:off x="0" y="5715000"/>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pic>
        <p:nvPicPr>
          <p:cNvPr id="9" name="Picture 3" descr="Z:\0. StrategyCorp Logo\SC-Logo-[Converted].png"/>
          <p:cNvPicPr>
            <a:picLocks noChangeAspect="1" noChangeArrowheads="1"/>
          </p:cNvPicPr>
          <p:nvPr userDrawn="1"/>
        </p:nvPicPr>
        <p:blipFill>
          <a:blip r:embed="rId2" cstate="print"/>
          <a:srcRect/>
          <a:stretch>
            <a:fillRect/>
          </a:stretch>
        </p:blipFill>
        <p:spPr bwMode="auto">
          <a:xfrm>
            <a:off x="685800" y="457200"/>
            <a:ext cx="2590800" cy="2001982"/>
          </a:xfrm>
          <a:prstGeom prst="rect">
            <a:avLst/>
          </a:prstGeom>
          <a:noFill/>
        </p:spPr>
      </p:pic>
      <p:sp>
        <p:nvSpPr>
          <p:cNvPr id="16" name="bk object 16"/>
          <p:cNvSpPr/>
          <p:nvPr userDrawn="1"/>
        </p:nvSpPr>
        <p:spPr>
          <a:xfrm>
            <a:off x="0" y="5791200"/>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
        <p:nvSpPr>
          <p:cNvPr id="20" name="Text Placeholder 19"/>
          <p:cNvSpPr>
            <a:spLocks noGrp="1"/>
          </p:cNvSpPr>
          <p:nvPr>
            <p:ph type="body" sz="quarter" idx="11" hasCustomPrompt="1"/>
          </p:nvPr>
        </p:nvSpPr>
        <p:spPr>
          <a:xfrm>
            <a:off x="990600" y="4191000"/>
            <a:ext cx="3124200" cy="457200"/>
          </a:xfrm>
          <a:prstGeom prst="rect">
            <a:avLst/>
          </a:prstGeom>
        </p:spPr>
        <p:txBody>
          <a:bodyPr/>
          <a:lstStyle>
            <a:lvl1pPr>
              <a:buNone/>
              <a:defRPr sz="1400" baseline="0">
                <a:solidFill>
                  <a:schemeClr val="tx1"/>
                </a:solidFill>
                <a:latin typeface="Calibri Light" pitchFamily="34" charset="0"/>
              </a:defRPr>
            </a:lvl1pPr>
          </a:lstStyle>
          <a:p>
            <a:pPr lvl="0"/>
            <a:r>
              <a:rPr lang="en-CA" sz="1400" dirty="0" smtClean="0">
                <a:solidFill>
                  <a:schemeClr val="tx1"/>
                </a:solidFill>
                <a:latin typeface="Calibri Light" pitchFamily="34" charset="0"/>
              </a:rPr>
              <a:t>DD/ MM / YY</a:t>
            </a:r>
            <a:endParaRPr lang="en-CA" dirty="0"/>
          </a:p>
        </p:txBody>
      </p:sp>
      <p:sp>
        <p:nvSpPr>
          <p:cNvPr id="13" name="object 22"/>
          <p:cNvSpPr txBox="1"/>
          <p:nvPr userDrawn="1"/>
        </p:nvSpPr>
        <p:spPr>
          <a:xfrm>
            <a:off x="6620510" y="6257925"/>
            <a:ext cx="1913890" cy="215444"/>
          </a:xfrm>
          <a:prstGeom prst="rect">
            <a:avLst/>
          </a:prstGeom>
        </p:spPr>
        <p:txBody>
          <a:bodyPr vert="horz" wrap="square" lIns="0" tIns="0" rIns="0" bIns="0" rtlCol="0">
            <a:spAutoFit/>
          </a:bodyPr>
          <a:lstStyle/>
          <a:p>
            <a:pPr marL="12700">
              <a:lnSpc>
                <a:spcPct val="100000"/>
              </a:lnSpc>
            </a:pPr>
            <a:r>
              <a:rPr sz="1400" b="0" dirty="0">
                <a:solidFill>
                  <a:schemeClr val="bg1"/>
                </a:solidFill>
                <a:latin typeface="Calibri" pitchFamily="34" charset="0"/>
                <a:cs typeface="Helvetica LT Std Light"/>
              </a:rPr>
              <a:t>strategycorp.com</a:t>
            </a:r>
            <a:endParaRPr sz="1400" dirty="0">
              <a:solidFill>
                <a:schemeClr val="bg1"/>
              </a:solidFill>
              <a:latin typeface="Calibri" pitchFamily="34" charset="0"/>
              <a:cs typeface="Helvetica LT Std Light"/>
            </a:endParaRPr>
          </a:p>
        </p:txBody>
      </p:sp>
      <p:sp>
        <p:nvSpPr>
          <p:cNvPr id="15" name="object 22"/>
          <p:cNvSpPr txBox="1"/>
          <p:nvPr userDrawn="1"/>
        </p:nvSpPr>
        <p:spPr>
          <a:xfrm>
            <a:off x="990600" y="6261556"/>
            <a:ext cx="4419600" cy="215444"/>
          </a:xfrm>
          <a:prstGeom prst="rect">
            <a:avLst/>
          </a:prstGeom>
        </p:spPr>
        <p:txBody>
          <a:bodyPr vert="horz" wrap="square" lIns="0" tIns="0" rIns="0" bIns="0" rtlCol="0">
            <a:spAutoFit/>
          </a:bodyPr>
          <a:lstStyle/>
          <a:p>
            <a:pPr marL="12700">
              <a:lnSpc>
                <a:spcPct val="100000"/>
              </a:lnSpc>
            </a:pPr>
            <a:r>
              <a:rPr lang="en-CA" sz="1400" b="0" dirty="0" smtClean="0">
                <a:solidFill>
                  <a:schemeClr val="bg1"/>
                </a:solidFill>
                <a:latin typeface="Calibri" pitchFamily="34" charset="0"/>
                <a:cs typeface="Helvetica LT Std Light"/>
              </a:rPr>
              <a:t>Public Affairs</a:t>
            </a:r>
            <a:r>
              <a:rPr lang="en-CA" sz="1400" b="0" baseline="0" dirty="0" smtClean="0">
                <a:solidFill>
                  <a:schemeClr val="bg1"/>
                </a:solidFill>
                <a:latin typeface="Calibri" pitchFamily="34" charset="0"/>
                <a:cs typeface="Helvetica LT Std Light"/>
              </a:rPr>
              <a:t> / Management Consulting / Communications</a:t>
            </a:r>
            <a:endParaRPr sz="1400" dirty="0">
              <a:solidFill>
                <a:schemeClr val="bg1"/>
              </a:solidFill>
              <a:latin typeface="Calibri" pitchFamily="34" charset="0"/>
              <a:cs typeface="Helvetica LT Std Light"/>
            </a:endParaRPr>
          </a:p>
        </p:txBody>
      </p:sp>
      <p:pic>
        <p:nvPicPr>
          <p:cNvPr id="14" name="Picture 2" descr="C:\Users\sdemelo.STRATEGYCORP\Desktop\iStock_000018715109Large.jpg"/>
          <p:cNvPicPr>
            <a:picLocks noChangeAspect="1" noChangeArrowheads="1"/>
          </p:cNvPicPr>
          <p:nvPr userDrawn="1"/>
        </p:nvPicPr>
        <p:blipFill>
          <a:blip r:embed="rId3" cstate="print"/>
          <a:srcRect/>
          <a:stretch>
            <a:fillRect/>
          </a:stretch>
        </p:blipFill>
        <p:spPr bwMode="auto">
          <a:xfrm>
            <a:off x="4343400" y="1981200"/>
            <a:ext cx="4800600" cy="3600450"/>
          </a:xfrm>
          <a:prstGeom prst="rect">
            <a:avLst/>
          </a:prstGeom>
          <a:noFill/>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Section Break 1">
    <p:spTree>
      <p:nvGrpSpPr>
        <p:cNvPr id="1" name=""/>
        <p:cNvGrpSpPr/>
        <p:nvPr/>
      </p:nvGrpSpPr>
      <p:grpSpPr>
        <a:xfrm>
          <a:off x="0" y="0"/>
          <a:ext cx="0" cy="0"/>
          <a:chOff x="0" y="0"/>
          <a:chExt cx="0" cy="0"/>
        </a:xfrm>
      </p:grpSpPr>
      <p:sp>
        <p:nvSpPr>
          <p:cNvPr id="22" name="Rectangle 21"/>
          <p:cNvSpPr/>
          <p:nvPr userDrawn="1"/>
        </p:nvSpPr>
        <p:spPr>
          <a:xfrm>
            <a:off x="6248400" y="0"/>
            <a:ext cx="28956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object 22"/>
          <p:cNvSpPr txBox="1"/>
          <p:nvPr userDrawn="1"/>
        </p:nvSpPr>
        <p:spPr>
          <a:xfrm>
            <a:off x="685800" y="6105525"/>
            <a:ext cx="5867400" cy="246221"/>
          </a:xfrm>
          <a:prstGeom prst="rect">
            <a:avLst/>
          </a:prstGeom>
        </p:spPr>
        <p:txBody>
          <a:bodyPr vert="horz" wrap="square" lIns="0" tIns="0" rIns="0" bIns="0" rtlCol="0">
            <a:spAutoFit/>
          </a:bodyPr>
          <a:lstStyle/>
          <a:p>
            <a:pPr marL="12700" algn="l">
              <a:lnSpc>
                <a:spcPct val="100000"/>
              </a:lnSpc>
            </a:pPr>
            <a:r>
              <a:rPr lang="en-CA" sz="1600" b="0" dirty="0" smtClean="0">
                <a:solidFill>
                  <a:schemeClr val="tx1"/>
                </a:solidFill>
                <a:latin typeface="+mj-lt"/>
                <a:cs typeface="Helvetica LT Std Light"/>
              </a:rPr>
              <a:t>Public Affairs</a:t>
            </a:r>
            <a:r>
              <a:rPr lang="en-CA" sz="1600" b="0" baseline="0" dirty="0" smtClean="0">
                <a:solidFill>
                  <a:schemeClr val="tx1"/>
                </a:solidFill>
                <a:latin typeface="+mj-lt"/>
                <a:cs typeface="Helvetica LT Std Light"/>
              </a:rPr>
              <a:t> / Management Consulting / Communications</a:t>
            </a:r>
            <a:endParaRPr sz="1600" dirty="0">
              <a:solidFill>
                <a:schemeClr val="tx1"/>
              </a:solidFill>
              <a:latin typeface="+mj-lt"/>
              <a:cs typeface="Helvetica LT Std Light"/>
            </a:endParaRPr>
          </a:p>
        </p:txBody>
      </p:sp>
      <p:pic>
        <p:nvPicPr>
          <p:cNvPr id="14" name="Picture 3" descr="Z:\0. StrategyCorp Logo\SC-Logo-[Converted].png"/>
          <p:cNvPicPr>
            <a:picLocks noChangeAspect="1" noChangeArrowheads="1"/>
          </p:cNvPicPr>
          <p:nvPr userDrawn="1"/>
        </p:nvPicPr>
        <p:blipFill>
          <a:blip r:embed="rId2" cstate="print"/>
          <a:srcRect l="11039" t="12946" r="8929" b="15625"/>
          <a:stretch>
            <a:fillRect/>
          </a:stretch>
        </p:blipFill>
        <p:spPr bwMode="auto">
          <a:xfrm>
            <a:off x="685800" y="609600"/>
            <a:ext cx="2983230" cy="2057400"/>
          </a:xfrm>
          <a:prstGeom prst="rect">
            <a:avLst/>
          </a:prstGeom>
          <a:noFill/>
        </p:spPr>
      </p:pic>
      <p:sp>
        <p:nvSpPr>
          <p:cNvPr id="18" name="TextBox 17"/>
          <p:cNvSpPr txBox="1"/>
          <p:nvPr userDrawn="1"/>
        </p:nvSpPr>
        <p:spPr>
          <a:xfrm>
            <a:off x="6400800" y="533400"/>
            <a:ext cx="2438400" cy="6078587"/>
          </a:xfrm>
          <a:prstGeom prst="rect">
            <a:avLst/>
          </a:prstGeom>
          <a:noFill/>
        </p:spPr>
        <p:txBody>
          <a:bodyPr wrap="square" rtlCol="0">
            <a:spAutoFit/>
          </a:bodyPr>
          <a:lstStyle/>
          <a:p>
            <a:pPr algn="ctr">
              <a:spcBef>
                <a:spcPts val="600"/>
              </a:spcBef>
            </a:pPr>
            <a:r>
              <a:rPr lang="en-CA" sz="1600" b="1" i="0" kern="1200" dirty="0" smtClean="0">
                <a:solidFill>
                  <a:schemeClr val="bg1"/>
                </a:solidFill>
                <a:latin typeface="+mn-lt"/>
                <a:ea typeface="+mn-ea"/>
                <a:cs typeface="+mn-cs"/>
              </a:rPr>
              <a:t>Toronto Office</a:t>
            </a:r>
          </a:p>
          <a:p>
            <a:pPr algn="ctr">
              <a:spcBef>
                <a:spcPts val="0"/>
              </a:spcBef>
            </a:pPr>
            <a:r>
              <a:rPr lang="en-CA" sz="1600" b="0" i="0" kern="1200" dirty="0" smtClean="0">
                <a:solidFill>
                  <a:schemeClr val="bg1"/>
                </a:solidFill>
                <a:latin typeface="+mn-lt"/>
                <a:ea typeface="+mn-ea"/>
                <a:cs typeface="+mn-cs"/>
              </a:rPr>
              <a:t>145 King Street East,</a:t>
            </a:r>
            <a:r>
              <a:rPr lang="en-CA" sz="1600" b="0" i="0" kern="1200" baseline="0" dirty="0" smtClean="0">
                <a:solidFill>
                  <a:schemeClr val="bg1"/>
                </a:solidFill>
                <a:latin typeface="+mn-lt"/>
                <a:ea typeface="+mn-ea"/>
                <a:cs typeface="+mn-cs"/>
              </a:rPr>
              <a:t> </a:t>
            </a:r>
          </a:p>
          <a:p>
            <a:pPr algn="ctr">
              <a:spcBef>
                <a:spcPts val="0"/>
              </a:spcBef>
            </a:pPr>
            <a:r>
              <a:rPr lang="en-CA" sz="1600" b="0" i="0" kern="1200" dirty="0" smtClean="0">
                <a:solidFill>
                  <a:schemeClr val="bg1"/>
                </a:solidFill>
                <a:latin typeface="+mn-lt"/>
                <a:ea typeface="+mn-ea"/>
                <a:cs typeface="+mn-cs"/>
              </a:rPr>
              <a:t>2nd Floor, Toronto, ON M5C 2Y7</a:t>
            </a:r>
          </a:p>
          <a:p>
            <a:pPr algn="ctr">
              <a:spcBef>
                <a:spcPts val="0"/>
              </a:spcBef>
            </a:pPr>
            <a:r>
              <a:rPr lang="en-CA" sz="1800" dirty="0" smtClean="0">
                <a:solidFill>
                  <a:schemeClr val="bg1"/>
                </a:solidFill>
              </a:rPr>
              <a:t/>
            </a:r>
            <a:br>
              <a:rPr lang="en-CA" sz="1800" dirty="0" smtClean="0">
                <a:solidFill>
                  <a:schemeClr val="bg1"/>
                </a:solidFill>
              </a:rPr>
            </a:br>
            <a:r>
              <a:rPr lang="en-CA" sz="1400" b="0" i="0" kern="1200" dirty="0" smtClean="0">
                <a:solidFill>
                  <a:schemeClr val="bg1"/>
                </a:solidFill>
                <a:latin typeface="+mn-lt"/>
                <a:ea typeface="+mn-ea"/>
                <a:cs typeface="+mn-cs"/>
              </a:rPr>
              <a:t>(T) 416-864-7112</a:t>
            </a:r>
            <a:r>
              <a:rPr lang="en-CA" sz="1400" dirty="0" smtClean="0">
                <a:solidFill>
                  <a:schemeClr val="bg1"/>
                </a:solidFill>
              </a:rPr>
              <a:t/>
            </a:r>
            <a:br>
              <a:rPr lang="en-CA" sz="1400" dirty="0" smtClean="0">
                <a:solidFill>
                  <a:schemeClr val="bg1"/>
                </a:solidFill>
              </a:rPr>
            </a:br>
            <a:r>
              <a:rPr lang="en-CA" sz="1400" b="0" i="0" kern="1200" dirty="0" smtClean="0">
                <a:solidFill>
                  <a:schemeClr val="bg1"/>
                </a:solidFill>
                <a:latin typeface="+mn-lt"/>
                <a:ea typeface="+mn-ea"/>
                <a:cs typeface="+mn-cs"/>
              </a:rPr>
              <a:t>(F) 416-864-7117</a:t>
            </a:r>
          </a:p>
          <a:p>
            <a:pPr algn="ctr"/>
            <a:endParaRPr lang="en-CA" sz="1800" b="0" i="0" kern="1200" dirty="0" smtClean="0">
              <a:solidFill>
                <a:schemeClr val="bg1"/>
              </a:solidFill>
              <a:latin typeface="+mn-lt"/>
              <a:ea typeface="+mn-ea"/>
              <a:cs typeface="+mn-cs"/>
            </a:endParaRPr>
          </a:p>
          <a:p>
            <a:pPr algn="ctr"/>
            <a:endParaRPr lang="fr-FR" sz="1600" b="1" i="0" kern="1200" dirty="0" smtClean="0">
              <a:solidFill>
                <a:schemeClr val="bg1"/>
              </a:solidFill>
              <a:latin typeface="+mn-lt"/>
              <a:ea typeface="+mn-ea"/>
              <a:cs typeface="+mn-cs"/>
            </a:endParaRPr>
          </a:p>
          <a:p>
            <a:pPr algn="ctr"/>
            <a:r>
              <a:rPr lang="fr-FR" sz="1600" b="1" i="0" kern="1200" dirty="0" smtClean="0">
                <a:solidFill>
                  <a:schemeClr val="bg1"/>
                </a:solidFill>
                <a:latin typeface="+mn-lt"/>
                <a:ea typeface="+mn-ea"/>
                <a:cs typeface="+mn-cs"/>
              </a:rPr>
              <a:t>Ottawa Office</a:t>
            </a:r>
          </a:p>
          <a:p>
            <a:pPr algn="ctr"/>
            <a:r>
              <a:rPr lang="fr-FR" sz="1600" b="0" i="0" kern="1200" dirty="0" smtClean="0">
                <a:solidFill>
                  <a:schemeClr val="bg1"/>
                </a:solidFill>
                <a:latin typeface="+mn-lt"/>
                <a:ea typeface="+mn-ea"/>
                <a:cs typeface="+mn-cs"/>
              </a:rPr>
              <a:t>100 rue </a:t>
            </a:r>
            <a:r>
              <a:rPr lang="fr-FR" sz="1600" b="0" i="0" kern="1200" dirty="0" err="1" smtClean="0">
                <a:solidFill>
                  <a:schemeClr val="bg1"/>
                </a:solidFill>
                <a:latin typeface="+mn-lt"/>
                <a:ea typeface="+mn-ea"/>
                <a:cs typeface="+mn-cs"/>
              </a:rPr>
              <a:t>Queen</a:t>
            </a:r>
            <a:r>
              <a:rPr lang="fr-FR" sz="1600" b="0" i="0" kern="1200" dirty="0" smtClean="0">
                <a:solidFill>
                  <a:schemeClr val="bg1"/>
                </a:solidFill>
                <a:latin typeface="+mn-lt"/>
                <a:ea typeface="+mn-ea"/>
                <a:cs typeface="+mn-cs"/>
              </a:rPr>
              <a:t> Street</a:t>
            </a:r>
            <a:r>
              <a:rPr lang="fr-FR" sz="1600" dirty="0" smtClean="0">
                <a:solidFill>
                  <a:schemeClr val="bg1"/>
                </a:solidFill>
              </a:rPr>
              <a:t/>
            </a:r>
            <a:br>
              <a:rPr lang="fr-FR" sz="1600" dirty="0" smtClean="0">
                <a:solidFill>
                  <a:schemeClr val="bg1"/>
                </a:solidFill>
              </a:rPr>
            </a:br>
            <a:r>
              <a:rPr lang="fr-FR" sz="1600" b="0" i="0" kern="1200" dirty="0" smtClean="0">
                <a:solidFill>
                  <a:schemeClr val="bg1"/>
                </a:solidFill>
                <a:latin typeface="+mn-lt"/>
                <a:ea typeface="+mn-ea"/>
                <a:cs typeface="+mn-cs"/>
              </a:rPr>
              <a:t>Suite 550</a:t>
            </a:r>
            <a:r>
              <a:rPr lang="fr-FR" sz="1600" dirty="0" smtClean="0">
                <a:solidFill>
                  <a:schemeClr val="bg1"/>
                </a:solidFill>
              </a:rPr>
              <a:t/>
            </a:r>
            <a:br>
              <a:rPr lang="fr-FR" sz="1600" dirty="0" smtClean="0">
                <a:solidFill>
                  <a:schemeClr val="bg1"/>
                </a:solidFill>
              </a:rPr>
            </a:br>
            <a:r>
              <a:rPr lang="fr-FR" sz="1600" b="0" i="0" kern="1200" dirty="0" smtClean="0">
                <a:solidFill>
                  <a:schemeClr val="bg1"/>
                </a:solidFill>
                <a:latin typeface="+mn-lt"/>
                <a:ea typeface="+mn-ea"/>
                <a:cs typeface="+mn-cs"/>
              </a:rPr>
              <a:t>Ottawa, ON</a:t>
            </a:r>
            <a:r>
              <a:rPr lang="fr-FR" sz="1600" dirty="0" smtClean="0">
                <a:solidFill>
                  <a:schemeClr val="bg1"/>
                </a:solidFill>
              </a:rPr>
              <a:t/>
            </a:r>
            <a:br>
              <a:rPr lang="fr-FR" sz="1600" dirty="0" smtClean="0">
                <a:solidFill>
                  <a:schemeClr val="bg1"/>
                </a:solidFill>
              </a:rPr>
            </a:br>
            <a:r>
              <a:rPr lang="fr-FR" sz="1600" b="0" i="0" kern="1200" dirty="0" smtClean="0">
                <a:solidFill>
                  <a:schemeClr val="bg1"/>
                </a:solidFill>
                <a:latin typeface="+mn-lt"/>
                <a:ea typeface="+mn-ea"/>
                <a:cs typeface="+mn-cs"/>
              </a:rPr>
              <a:t>K1P 1J9</a:t>
            </a:r>
          </a:p>
          <a:p>
            <a:pPr algn="ctr"/>
            <a:r>
              <a:rPr lang="fr-FR" dirty="0" smtClean="0">
                <a:solidFill>
                  <a:schemeClr val="bg1"/>
                </a:solidFill>
              </a:rPr>
              <a:t/>
            </a:r>
            <a:br>
              <a:rPr lang="fr-FR" dirty="0" smtClean="0">
                <a:solidFill>
                  <a:schemeClr val="bg1"/>
                </a:solidFill>
              </a:rPr>
            </a:br>
            <a:r>
              <a:rPr lang="fr-FR" sz="1400" b="0" i="0" kern="1200" dirty="0" smtClean="0">
                <a:solidFill>
                  <a:schemeClr val="bg1"/>
                </a:solidFill>
                <a:latin typeface="+mn-lt"/>
                <a:ea typeface="+mn-ea"/>
                <a:cs typeface="+mn-cs"/>
              </a:rPr>
              <a:t>(T) 613-231-2630</a:t>
            </a:r>
            <a:r>
              <a:rPr lang="fr-FR" sz="1400" dirty="0" smtClean="0">
                <a:solidFill>
                  <a:schemeClr val="bg1"/>
                </a:solidFill>
              </a:rPr>
              <a:t/>
            </a:r>
            <a:br>
              <a:rPr lang="fr-FR" sz="1400" dirty="0" smtClean="0">
                <a:solidFill>
                  <a:schemeClr val="bg1"/>
                </a:solidFill>
              </a:rPr>
            </a:br>
            <a:r>
              <a:rPr lang="fr-FR" sz="1400" b="0" i="0" kern="1200" dirty="0" smtClean="0">
                <a:solidFill>
                  <a:schemeClr val="bg1"/>
                </a:solidFill>
                <a:latin typeface="+mn-lt"/>
                <a:ea typeface="+mn-ea"/>
                <a:cs typeface="+mn-cs"/>
              </a:rPr>
              <a:t>(F) 613-231-4113</a:t>
            </a:r>
            <a:endParaRPr lang="en-CA" sz="1400" b="0" i="0" kern="1200" dirty="0" smtClean="0">
              <a:solidFill>
                <a:schemeClr val="bg1"/>
              </a:solidFill>
              <a:latin typeface="+mn-lt"/>
              <a:ea typeface="+mn-ea"/>
              <a:cs typeface="+mn-cs"/>
            </a:endParaRPr>
          </a:p>
          <a:p>
            <a:pPr algn="ctr"/>
            <a:endParaRPr lang="en-CA" sz="1800" b="0" i="0" kern="1200" dirty="0" smtClean="0">
              <a:solidFill>
                <a:schemeClr val="bg1"/>
              </a:solidFill>
              <a:latin typeface="+mn-lt"/>
              <a:ea typeface="+mn-ea"/>
              <a:cs typeface="+mn-cs"/>
            </a:endParaRPr>
          </a:p>
          <a:p>
            <a:pPr algn="ctr"/>
            <a:endParaRPr lang="en-CA" sz="1800" b="0" i="0" kern="1200" dirty="0" smtClean="0">
              <a:solidFill>
                <a:schemeClr val="bg1"/>
              </a:solidFill>
              <a:latin typeface="+mn-lt"/>
              <a:ea typeface="+mn-ea"/>
              <a:cs typeface="+mn-cs"/>
            </a:endParaRPr>
          </a:p>
          <a:p>
            <a:pPr algn="ctr"/>
            <a:endParaRPr lang="en-CA" sz="1800" b="0" i="0" kern="1200" dirty="0" smtClean="0">
              <a:solidFill>
                <a:schemeClr val="bg1"/>
              </a:solidFill>
              <a:latin typeface="+mn-lt"/>
              <a:ea typeface="+mn-ea"/>
              <a:cs typeface="+mn-cs"/>
            </a:endParaRPr>
          </a:p>
          <a:p>
            <a:pPr algn="ctr"/>
            <a:endParaRPr lang="en-CA" sz="1800" b="0" i="0" kern="1200" dirty="0" smtClean="0">
              <a:solidFill>
                <a:schemeClr val="bg1"/>
              </a:solidFill>
              <a:latin typeface="+mn-lt"/>
              <a:ea typeface="+mn-ea"/>
              <a:cs typeface="+mn-cs"/>
            </a:endParaRPr>
          </a:p>
          <a:p>
            <a:pPr algn="ctr"/>
            <a:endParaRPr lang="en-CA" sz="1800" b="0" i="0" kern="1200" dirty="0" smtClean="0">
              <a:solidFill>
                <a:schemeClr val="bg1"/>
              </a:solidFill>
              <a:latin typeface="+mn-lt"/>
              <a:ea typeface="+mn-ea"/>
              <a:cs typeface="+mn-cs"/>
            </a:endParaRPr>
          </a:p>
          <a:p>
            <a:pPr algn="ctr"/>
            <a:r>
              <a:rPr lang="en-CA" sz="1800" b="0" i="0" kern="1200" dirty="0" smtClean="0">
                <a:solidFill>
                  <a:schemeClr val="bg1"/>
                </a:solidFill>
                <a:latin typeface="+mn-lt"/>
                <a:ea typeface="+mn-ea"/>
                <a:cs typeface="+mn-cs"/>
              </a:rPr>
              <a:t>strategycorp.com</a:t>
            </a:r>
            <a:endParaRPr lang="en-CA" sz="1800" dirty="0">
              <a:solidFill>
                <a:schemeClr val="bg1"/>
              </a:solidFill>
            </a:endParaRPr>
          </a:p>
        </p:txBody>
      </p:sp>
      <p:cxnSp>
        <p:nvCxnSpPr>
          <p:cNvPr id="13" name="Straight Connector 12"/>
          <p:cNvCxnSpPr/>
          <p:nvPr userDrawn="1"/>
        </p:nvCxnSpPr>
        <p:spPr>
          <a:xfrm>
            <a:off x="6858000" y="2514600"/>
            <a:ext cx="1752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6172200" y="0"/>
            <a:ext cx="0" cy="685800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6858000" y="4953000"/>
            <a:ext cx="1752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Section Break 1">
    <p:spTree>
      <p:nvGrpSpPr>
        <p:cNvPr id="1" name=""/>
        <p:cNvGrpSpPr/>
        <p:nvPr/>
      </p:nvGrpSpPr>
      <p:grpSpPr>
        <a:xfrm>
          <a:off x="0" y="0"/>
          <a:ext cx="0" cy="0"/>
          <a:chOff x="0" y="0"/>
          <a:chExt cx="0" cy="0"/>
        </a:xfrm>
      </p:grpSpPr>
      <p:sp>
        <p:nvSpPr>
          <p:cNvPr id="22" name="Rectangle 21"/>
          <p:cNvSpPr/>
          <p:nvPr userDrawn="1"/>
        </p:nvSpPr>
        <p:spPr>
          <a:xfrm>
            <a:off x="6248400" y="0"/>
            <a:ext cx="2895600"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object 22"/>
          <p:cNvSpPr txBox="1"/>
          <p:nvPr userDrawn="1"/>
        </p:nvSpPr>
        <p:spPr>
          <a:xfrm>
            <a:off x="685800" y="6105525"/>
            <a:ext cx="5867400" cy="246221"/>
          </a:xfrm>
          <a:prstGeom prst="rect">
            <a:avLst/>
          </a:prstGeom>
        </p:spPr>
        <p:txBody>
          <a:bodyPr vert="horz" wrap="square" lIns="0" tIns="0" rIns="0" bIns="0" rtlCol="0">
            <a:spAutoFit/>
          </a:bodyPr>
          <a:lstStyle/>
          <a:p>
            <a:pPr marL="12700" algn="l">
              <a:lnSpc>
                <a:spcPct val="100000"/>
              </a:lnSpc>
            </a:pPr>
            <a:r>
              <a:rPr lang="en-CA" sz="1600" b="0" dirty="0" smtClean="0">
                <a:solidFill>
                  <a:schemeClr val="tx1"/>
                </a:solidFill>
                <a:latin typeface="+mj-lt"/>
                <a:cs typeface="Helvetica LT Std Light"/>
              </a:rPr>
              <a:t>Public Affairs</a:t>
            </a:r>
            <a:r>
              <a:rPr lang="en-CA" sz="1600" b="0" baseline="0" dirty="0" smtClean="0">
                <a:solidFill>
                  <a:schemeClr val="tx1"/>
                </a:solidFill>
                <a:latin typeface="+mj-lt"/>
                <a:cs typeface="Helvetica LT Std Light"/>
              </a:rPr>
              <a:t> / Management Consulting / Communications</a:t>
            </a:r>
            <a:endParaRPr sz="1600" dirty="0">
              <a:solidFill>
                <a:schemeClr val="tx1"/>
              </a:solidFill>
              <a:latin typeface="+mj-lt"/>
              <a:cs typeface="Helvetica LT Std Light"/>
            </a:endParaRPr>
          </a:p>
        </p:txBody>
      </p:sp>
      <p:pic>
        <p:nvPicPr>
          <p:cNvPr id="14" name="Picture 3" descr="Z:\0. StrategyCorp Logo\SC-Logo-[Converted].png"/>
          <p:cNvPicPr>
            <a:picLocks noChangeAspect="1" noChangeArrowheads="1"/>
          </p:cNvPicPr>
          <p:nvPr userDrawn="1"/>
        </p:nvPicPr>
        <p:blipFill>
          <a:blip r:embed="rId2" cstate="print"/>
          <a:srcRect l="11039" t="12946" r="8929" b="15625"/>
          <a:stretch>
            <a:fillRect/>
          </a:stretch>
        </p:blipFill>
        <p:spPr bwMode="auto">
          <a:xfrm>
            <a:off x="685800" y="609600"/>
            <a:ext cx="2983230" cy="2057400"/>
          </a:xfrm>
          <a:prstGeom prst="rect">
            <a:avLst/>
          </a:prstGeom>
          <a:noFill/>
        </p:spPr>
      </p:pic>
      <p:sp>
        <p:nvSpPr>
          <p:cNvPr id="18" name="TextBox 17"/>
          <p:cNvSpPr txBox="1"/>
          <p:nvPr userDrawn="1"/>
        </p:nvSpPr>
        <p:spPr>
          <a:xfrm>
            <a:off x="6400800" y="533400"/>
            <a:ext cx="2438400" cy="6078587"/>
          </a:xfrm>
          <a:prstGeom prst="rect">
            <a:avLst/>
          </a:prstGeom>
          <a:noFill/>
        </p:spPr>
        <p:txBody>
          <a:bodyPr wrap="square" rtlCol="0">
            <a:spAutoFit/>
          </a:bodyPr>
          <a:lstStyle/>
          <a:p>
            <a:pPr algn="ctr">
              <a:spcBef>
                <a:spcPts val="600"/>
              </a:spcBef>
            </a:pPr>
            <a:r>
              <a:rPr lang="en-CA" sz="1600" b="1" i="0" kern="1200" dirty="0" smtClean="0">
                <a:solidFill>
                  <a:schemeClr val="bg1"/>
                </a:solidFill>
                <a:latin typeface="+mn-lt"/>
                <a:ea typeface="+mn-ea"/>
                <a:cs typeface="+mn-cs"/>
              </a:rPr>
              <a:t>Toronto Office</a:t>
            </a:r>
          </a:p>
          <a:p>
            <a:pPr algn="ctr">
              <a:spcBef>
                <a:spcPts val="0"/>
              </a:spcBef>
            </a:pPr>
            <a:r>
              <a:rPr lang="en-CA" sz="1600" b="0" i="0" kern="1200" dirty="0" smtClean="0">
                <a:solidFill>
                  <a:schemeClr val="bg1"/>
                </a:solidFill>
                <a:latin typeface="+mn-lt"/>
                <a:ea typeface="+mn-ea"/>
                <a:cs typeface="+mn-cs"/>
              </a:rPr>
              <a:t>145 King Street East,</a:t>
            </a:r>
            <a:r>
              <a:rPr lang="en-CA" sz="1600" b="0" i="0" kern="1200" baseline="0" dirty="0" smtClean="0">
                <a:solidFill>
                  <a:schemeClr val="bg1"/>
                </a:solidFill>
                <a:latin typeface="+mn-lt"/>
                <a:ea typeface="+mn-ea"/>
                <a:cs typeface="+mn-cs"/>
              </a:rPr>
              <a:t> </a:t>
            </a:r>
          </a:p>
          <a:p>
            <a:pPr algn="ctr">
              <a:spcBef>
                <a:spcPts val="0"/>
              </a:spcBef>
            </a:pPr>
            <a:r>
              <a:rPr lang="en-CA" sz="1600" b="0" i="0" kern="1200" dirty="0" smtClean="0">
                <a:solidFill>
                  <a:schemeClr val="bg1"/>
                </a:solidFill>
                <a:latin typeface="+mn-lt"/>
                <a:ea typeface="+mn-ea"/>
                <a:cs typeface="+mn-cs"/>
              </a:rPr>
              <a:t>2nd Floor, Toronto, ON M5C 2Y7</a:t>
            </a:r>
          </a:p>
          <a:p>
            <a:pPr algn="ctr">
              <a:spcBef>
                <a:spcPts val="0"/>
              </a:spcBef>
            </a:pPr>
            <a:r>
              <a:rPr lang="en-CA" sz="1800" dirty="0" smtClean="0">
                <a:solidFill>
                  <a:schemeClr val="bg1"/>
                </a:solidFill>
              </a:rPr>
              <a:t/>
            </a:r>
            <a:br>
              <a:rPr lang="en-CA" sz="1800" dirty="0" smtClean="0">
                <a:solidFill>
                  <a:schemeClr val="bg1"/>
                </a:solidFill>
              </a:rPr>
            </a:br>
            <a:r>
              <a:rPr lang="en-CA" sz="1400" b="0" i="0" kern="1200" dirty="0" smtClean="0">
                <a:solidFill>
                  <a:schemeClr val="bg1"/>
                </a:solidFill>
                <a:latin typeface="+mn-lt"/>
                <a:ea typeface="+mn-ea"/>
                <a:cs typeface="+mn-cs"/>
              </a:rPr>
              <a:t>(T) 416-864-7112</a:t>
            </a:r>
            <a:r>
              <a:rPr lang="en-CA" sz="1400" dirty="0" smtClean="0">
                <a:solidFill>
                  <a:schemeClr val="bg1"/>
                </a:solidFill>
              </a:rPr>
              <a:t/>
            </a:r>
            <a:br>
              <a:rPr lang="en-CA" sz="1400" dirty="0" smtClean="0">
                <a:solidFill>
                  <a:schemeClr val="bg1"/>
                </a:solidFill>
              </a:rPr>
            </a:br>
            <a:r>
              <a:rPr lang="en-CA" sz="1400" b="0" i="0" kern="1200" dirty="0" smtClean="0">
                <a:solidFill>
                  <a:schemeClr val="bg1"/>
                </a:solidFill>
                <a:latin typeface="+mn-lt"/>
                <a:ea typeface="+mn-ea"/>
                <a:cs typeface="+mn-cs"/>
              </a:rPr>
              <a:t>(F) 416-864-7117</a:t>
            </a:r>
          </a:p>
          <a:p>
            <a:pPr algn="ctr"/>
            <a:endParaRPr lang="en-CA" sz="1800" b="0" i="0" kern="1200" dirty="0" smtClean="0">
              <a:solidFill>
                <a:schemeClr val="bg1"/>
              </a:solidFill>
              <a:latin typeface="+mn-lt"/>
              <a:ea typeface="+mn-ea"/>
              <a:cs typeface="+mn-cs"/>
            </a:endParaRPr>
          </a:p>
          <a:p>
            <a:pPr algn="ctr"/>
            <a:endParaRPr lang="fr-FR" sz="1600" b="1" i="0" kern="1200" dirty="0" smtClean="0">
              <a:solidFill>
                <a:schemeClr val="bg1"/>
              </a:solidFill>
              <a:latin typeface="+mn-lt"/>
              <a:ea typeface="+mn-ea"/>
              <a:cs typeface="+mn-cs"/>
            </a:endParaRPr>
          </a:p>
          <a:p>
            <a:pPr algn="ctr"/>
            <a:r>
              <a:rPr lang="fr-FR" sz="1600" b="1" i="0" kern="1200" dirty="0" smtClean="0">
                <a:solidFill>
                  <a:schemeClr val="bg1"/>
                </a:solidFill>
                <a:latin typeface="+mn-lt"/>
                <a:ea typeface="+mn-ea"/>
                <a:cs typeface="+mn-cs"/>
              </a:rPr>
              <a:t>Ottawa Office</a:t>
            </a:r>
          </a:p>
          <a:p>
            <a:pPr algn="ctr"/>
            <a:r>
              <a:rPr lang="fr-FR" sz="1600" b="0" i="0" kern="1200" dirty="0" smtClean="0">
                <a:solidFill>
                  <a:schemeClr val="bg1"/>
                </a:solidFill>
                <a:latin typeface="+mn-lt"/>
                <a:ea typeface="+mn-ea"/>
                <a:cs typeface="+mn-cs"/>
              </a:rPr>
              <a:t>100 rue </a:t>
            </a:r>
            <a:r>
              <a:rPr lang="fr-FR" sz="1600" b="0" i="0" kern="1200" dirty="0" err="1" smtClean="0">
                <a:solidFill>
                  <a:schemeClr val="bg1"/>
                </a:solidFill>
                <a:latin typeface="+mn-lt"/>
                <a:ea typeface="+mn-ea"/>
                <a:cs typeface="+mn-cs"/>
              </a:rPr>
              <a:t>Queen</a:t>
            </a:r>
            <a:r>
              <a:rPr lang="fr-FR" sz="1600" b="0" i="0" kern="1200" dirty="0" smtClean="0">
                <a:solidFill>
                  <a:schemeClr val="bg1"/>
                </a:solidFill>
                <a:latin typeface="+mn-lt"/>
                <a:ea typeface="+mn-ea"/>
                <a:cs typeface="+mn-cs"/>
              </a:rPr>
              <a:t> Street</a:t>
            </a:r>
            <a:r>
              <a:rPr lang="fr-FR" sz="1600" dirty="0" smtClean="0">
                <a:solidFill>
                  <a:schemeClr val="bg1"/>
                </a:solidFill>
              </a:rPr>
              <a:t/>
            </a:r>
            <a:br>
              <a:rPr lang="fr-FR" sz="1600" dirty="0" smtClean="0">
                <a:solidFill>
                  <a:schemeClr val="bg1"/>
                </a:solidFill>
              </a:rPr>
            </a:br>
            <a:r>
              <a:rPr lang="fr-FR" sz="1600" b="0" i="0" kern="1200" dirty="0" smtClean="0">
                <a:solidFill>
                  <a:schemeClr val="bg1"/>
                </a:solidFill>
                <a:latin typeface="+mn-lt"/>
                <a:ea typeface="+mn-ea"/>
                <a:cs typeface="+mn-cs"/>
              </a:rPr>
              <a:t>Suite 550</a:t>
            </a:r>
            <a:r>
              <a:rPr lang="fr-FR" sz="1600" dirty="0" smtClean="0">
                <a:solidFill>
                  <a:schemeClr val="bg1"/>
                </a:solidFill>
              </a:rPr>
              <a:t/>
            </a:r>
            <a:br>
              <a:rPr lang="fr-FR" sz="1600" dirty="0" smtClean="0">
                <a:solidFill>
                  <a:schemeClr val="bg1"/>
                </a:solidFill>
              </a:rPr>
            </a:br>
            <a:r>
              <a:rPr lang="fr-FR" sz="1600" b="0" i="0" kern="1200" dirty="0" smtClean="0">
                <a:solidFill>
                  <a:schemeClr val="bg1"/>
                </a:solidFill>
                <a:latin typeface="+mn-lt"/>
                <a:ea typeface="+mn-ea"/>
                <a:cs typeface="+mn-cs"/>
              </a:rPr>
              <a:t>Ottawa, ON</a:t>
            </a:r>
            <a:r>
              <a:rPr lang="fr-FR" sz="1600" dirty="0" smtClean="0">
                <a:solidFill>
                  <a:schemeClr val="bg1"/>
                </a:solidFill>
              </a:rPr>
              <a:t/>
            </a:r>
            <a:br>
              <a:rPr lang="fr-FR" sz="1600" dirty="0" smtClean="0">
                <a:solidFill>
                  <a:schemeClr val="bg1"/>
                </a:solidFill>
              </a:rPr>
            </a:br>
            <a:r>
              <a:rPr lang="fr-FR" sz="1600" b="0" i="0" kern="1200" dirty="0" smtClean="0">
                <a:solidFill>
                  <a:schemeClr val="bg1"/>
                </a:solidFill>
                <a:latin typeface="+mn-lt"/>
                <a:ea typeface="+mn-ea"/>
                <a:cs typeface="+mn-cs"/>
              </a:rPr>
              <a:t>K1P 1J9</a:t>
            </a:r>
          </a:p>
          <a:p>
            <a:pPr algn="ctr"/>
            <a:r>
              <a:rPr lang="fr-FR" dirty="0" smtClean="0">
                <a:solidFill>
                  <a:schemeClr val="bg1"/>
                </a:solidFill>
              </a:rPr>
              <a:t/>
            </a:r>
            <a:br>
              <a:rPr lang="fr-FR" dirty="0" smtClean="0">
                <a:solidFill>
                  <a:schemeClr val="bg1"/>
                </a:solidFill>
              </a:rPr>
            </a:br>
            <a:r>
              <a:rPr lang="fr-FR" sz="1400" b="0" i="0" kern="1200" dirty="0" smtClean="0">
                <a:solidFill>
                  <a:schemeClr val="bg1"/>
                </a:solidFill>
                <a:latin typeface="+mn-lt"/>
                <a:ea typeface="+mn-ea"/>
                <a:cs typeface="+mn-cs"/>
              </a:rPr>
              <a:t>(T) 613-231-2630</a:t>
            </a:r>
            <a:r>
              <a:rPr lang="fr-FR" sz="1400" dirty="0" smtClean="0">
                <a:solidFill>
                  <a:schemeClr val="bg1"/>
                </a:solidFill>
              </a:rPr>
              <a:t/>
            </a:r>
            <a:br>
              <a:rPr lang="fr-FR" sz="1400" dirty="0" smtClean="0">
                <a:solidFill>
                  <a:schemeClr val="bg1"/>
                </a:solidFill>
              </a:rPr>
            </a:br>
            <a:r>
              <a:rPr lang="fr-FR" sz="1400" b="0" i="0" kern="1200" dirty="0" smtClean="0">
                <a:solidFill>
                  <a:schemeClr val="bg1"/>
                </a:solidFill>
                <a:latin typeface="+mn-lt"/>
                <a:ea typeface="+mn-ea"/>
                <a:cs typeface="+mn-cs"/>
              </a:rPr>
              <a:t>(F) 613-231-4113</a:t>
            </a:r>
            <a:endParaRPr lang="en-CA" sz="1400" b="0" i="0" kern="1200" dirty="0" smtClean="0">
              <a:solidFill>
                <a:schemeClr val="bg1"/>
              </a:solidFill>
              <a:latin typeface="+mn-lt"/>
              <a:ea typeface="+mn-ea"/>
              <a:cs typeface="+mn-cs"/>
            </a:endParaRPr>
          </a:p>
          <a:p>
            <a:pPr algn="ctr"/>
            <a:endParaRPr lang="en-CA" sz="1800" b="0" i="0" kern="1200" dirty="0" smtClean="0">
              <a:solidFill>
                <a:schemeClr val="bg1"/>
              </a:solidFill>
              <a:latin typeface="+mn-lt"/>
              <a:ea typeface="+mn-ea"/>
              <a:cs typeface="+mn-cs"/>
            </a:endParaRPr>
          </a:p>
          <a:p>
            <a:pPr algn="ctr"/>
            <a:endParaRPr lang="en-CA" sz="1800" b="0" i="0" kern="1200" dirty="0" smtClean="0">
              <a:solidFill>
                <a:schemeClr val="bg1"/>
              </a:solidFill>
              <a:latin typeface="+mn-lt"/>
              <a:ea typeface="+mn-ea"/>
              <a:cs typeface="+mn-cs"/>
            </a:endParaRPr>
          </a:p>
          <a:p>
            <a:pPr algn="ctr"/>
            <a:endParaRPr lang="en-CA" sz="1800" b="0" i="0" kern="1200" dirty="0" smtClean="0">
              <a:solidFill>
                <a:schemeClr val="bg1"/>
              </a:solidFill>
              <a:latin typeface="+mn-lt"/>
              <a:ea typeface="+mn-ea"/>
              <a:cs typeface="+mn-cs"/>
            </a:endParaRPr>
          </a:p>
          <a:p>
            <a:pPr algn="ctr"/>
            <a:endParaRPr lang="en-CA" sz="1800" b="0" i="0" kern="1200" dirty="0" smtClean="0">
              <a:solidFill>
                <a:schemeClr val="bg1"/>
              </a:solidFill>
              <a:latin typeface="+mn-lt"/>
              <a:ea typeface="+mn-ea"/>
              <a:cs typeface="+mn-cs"/>
            </a:endParaRPr>
          </a:p>
          <a:p>
            <a:pPr algn="ctr"/>
            <a:endParaRPr lang="en-CA" sz="1800" b="0" i="0" kern="1200" dirty="0" smtClean="0">
              <a:solidFill>
                <a:schemeClr val="bg1"/>
              </a:solidFill>
              <a:latin typeface="+mn-lt"/>
              <a:ea typeface="+mn-ea"/>
              <a:cs typeface="+mn-cs"/>
            </a:endParaRPr>
          </a:p>
          <a:p>
            <a:pPr algn="ctr"/>
            <a:r>
              <a:rPr lang="en-CA" sz="1800" b="0" i="0" kern="1200" dirty="0" smtClean="0">
                <a:solidFill>
                  <a:schemeClr val="bg1"/>
                </a:solidFill>
                <a:latin typeface="+mn-lt"/>
                <a:ea typeface="+mn-ea"/>
                <a:cs typeface="+mn-cs"/>
              </a:rPr>
              <a:t>strategycorp.com</a:t>
            </a:r>
            <a:endParaRPr lang="en-CA" sz="1800" dirty="0">
              <a:solidFill>
                <a:schemeClr val="bg1"/>
              </a:solidFill>
            </a:endParaRPr>
          </a:p>
        </p:txBody>
      </p:sp>
      <p:cxnSp>
        <p:nvCxnSpPr>
          <p:cNvPr id="13" name="Straight Connector 12"/>
          <p:cNvCxnSpPr/>
          <p:nvPr userDrawn="1"/>
        </p:nvCxnSpPr>
        <p:spPr>
          <a:xfrm>
            <a:off x="6858000" y="2514600"/>
            <a:ext cx="1752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6172200" y="0"/>
            <a:ext cx="0" cy="685800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6858000" y="4953000"/>
            <a:ext cx="1752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ody Text">
    <p:spTree>
      <p:nvGrpSpPr>
        <p:cNvPr id="1" name=""/>
        <p:cNvGrpSpPr/>
        <p:nvPr/>
      </p:nvGrpSpPr>
      <p:grpSpPr>
        <a:xfrm>
          <a:off x="0" y="0"/>
          <a:ext cx="0" cy="0"/>
          <a:chOff x="0" y="0"/>
          <a:chExt cx="0" cy="0"/>
        </a:xfrm>
      </p:grpSpPr>
      <p:sp>
        <p:nvSpPr>
          <p:cNvPr id="8" name="Holder 2"/>
          <p:cNvSpPr>
            <a:spLocks noGrp="1"/>
          </p:cNvSpPr>
          <p:nvPr>
            <p:ph type="title"/>
          </p:nvPr>
        </p:nvSpPr>
        <p:spPr>
          <a:xfrm>
            <a:off x="457200" y="835223"/>
            <a:ext cx="8255000" cy="307777"/>
          </a:xfrm>
          <a:prstGeom prst="rect">
            <a:avLst/>
          </a:prstGeom>
        </p:spPr>
        <p:txBody>
          <a:bodyPr lIns="0" tIns="0" rIns="0" bIns="0"/>
          <a:lstStyle>
            <a:lvl1pPr marL="87313" indent="0">
              <a:defRPr sz="2000" b="0" i="0" baseline="0">
                <a:solidFill>
                  <a:srgbClr val="004990"/>
                </a:solidFill>
                <a:latin typeface="Calibri Light" pitchFamily="34" charset="0"/>
                <a:cs typeface="Calibri Light" pitchFamily="34" charset="0"/>
              </a:defRPr>
            </a:lvl1pPr>
          </a:lstStyle>
          <a:p>
            <a:endParaRPr dirty="0"/>
          </a:p>
        </p:txBody>
      </p:sp>
      <p:sp>
        <p:nvSpPr>
          <p:cNvPr id="13" name="Text Placeholder 12"/>
          <p:cNvSpPr>
            <a:spLocks noGrp="1"/>
          </p:cNvSpPr>
          <p:nvPr>
            <p:ph type="body" sz="quarter" idx="10"/>
          </p:nvPr>
        </p:nvSpPr>
        <p:spPr>
          <a:xfrm>
            <a:off x="457200" y="1219200"/>
            <a:ext cx="8229600" cy="4495800"/>
          </a:xfrm>
          <a:prstGeom prst="rect">
            <a:avLst/>
          </a:prstGeom>
        </p:spPr>
        <p:txBody>
          <a:bodyPr/>
          <a:lstStyle>
            <a:lvl1pPr marL="0" indent="0">
              <a:spcBef>
                <a:spcPts val="600"/>
              </a:spcBef>
              <a:buFont typeface="Arial" pitchFamily="34" charset="0"/>
              <a:buNone/>
              <a:defRPr>
                <a:solidFill>
                  <a:schemeClr val="tx1"/>
                </a:solidFill>
              </a:defRPr>
            </a:lvl1pPr>
            <a:lvl2pPr marL="536400" indent="-174625">
              <a:spcBef>
                <a:spcPts val="0"/>
              </a:spcBef>
              <a:buFont typeface="Calibri Light" pitchFamily="34" charset="0"/>
              <a:buChar char="­"/>
              <a:defRPr sz="1400">
                <a:solidFill>
                  <a:schemeClr val="tx1"/>
                </a:solidFill>
                <a:latin typeface="Calibri Light" pitchFamily="34" charset="0"/>
              </a:defRPr>
            </a:lvl2pPr>
            <a:lvl3pPr marL="896400" indent="-173038">
              <a:spcBef>
                <a:spcPts val="0"/>
              </a:spcBef>
              <a:buFont typeface="Calibri Light" pitchFamily="34" charset="0"/>
              <a:buChar char="­"/>
              <a:defRPr sz="1200">
                <a:solidFill>
                  <a:schemeClr val="tx1"/>
                </a:solidFill>
                <a:latin typeface="Calibri Light" pitchFamily="34" charset="0"/>
              </a:defRPr>
            </a:lvl3pPr>
            <a:lvl4pPr marL="1256400" indent="-176400">
              <a:spcBef>
                <a:spcPts val="0"/>
              </a:spcBef>
              <a:buFont typeface="Calibri Light" pitchFamily="34" charset="0"/>
              <a:buChar char="­"/>
              <a:defRPr sz="1200" baseline="0">
                <a:solidFill>
                  <a:schemeClr val="tx1"/>
                </a:solidFill>
                <a:latin typeface="Calibri Light" pitchFamily="34" charset="0"/>
              </a:defRPr>
            </a:lvl4pPr>
            <a:lvl5pPr>
              <a:defRPr sz="1400">
                <a:solidFill>
                  <a:schemeClr val="accent5"/>
                </a:solidFill>
                <a:latin typeface="Calibri Ligh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4"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lang="en-CA" sz="1200" b="0" dirty="0" smtClean="0">
                <a:solidFill>
                  <a:srgbClr val="004990"/>
                </a:solidFill>
                <a:latin typeface="Calibri" pitchFamily="34" charset="0"/>
                <a:cs typeface="Helvetica LT Std Light"/>
              </a:rPr>
              <a:t>strategycorp.com </a:t>
            </a:r>
            <a:r>
              <a:rPr lang="en-CA" sz="1200" b="0" dirty="0" smtClean="0">
                <a:solidFill>
                  <a:srgbClr val="004990"/>
                </a:solidFill>
                <a:latin typeface="+mj-lt"/>
                <a:cs typeface="Helvetica LT Std Light"/>
              </a:rPr>
              <a:t>	</a:t>
            </a:r>
            <a:r>
              <a:rPr lang="en-CA" sz="1200" b="0" baseline="0" dirty="0" smtClean="0">
                <a:solidFill>
                  <a:srgbClr val="004990"/>
                </a:solidFill>
                <a:latin typeface="+mj-lt"/>
                <a:cs typeface="Helvetica LT Std Light"/>
              </a:rPr>
              <a:t>     </a:t>
            </a:r>
            <a:fld id="{8995AD9C-6DC6-4900-ACDB-6D50A7B5DA1B}" type="slidenum">
              <a:rPr lang="en-CA" sz="1200" b="0" baseline="0" smtClean="0">
                <a:solidFill>
                  <a:schemeClr val="bg2"/>
                </a:solidFill>
                <a:latin typeface="+mj-lt"/>
                <a:cs typeface="Helvetica LT Std Light"/>
              </a:rPr>
              <a:pPr marL="12700" algn="l">
                <a:lnSpc>
                  <a:spcPct val="100000"/>
                </a:lnSpc>
              </a:pPr>
              <a:t>‹#›</a:t>
            </a:fld>
            <a:endParaRPr sz="1200" dirty="0">
              <a:solidFill>
                <a:schemeClr val="bg2"/>
              </a:solidFill>
              <a:latin typeface="+mj-lt"/>
              <a:cs typeface="Helvetica LT Std Light"/>
            </a:endParaRPr>
          </a:p>
        </p:txBody>
      </p:sp>
      <p:pic>
        <p:nvPicPr>
          <p:cNvPr id="15" name="Picture 3" descr="Z:\0. StrategyCorp Logo\SC-Logo-[Converted].png"/>
          <p:cNvPicPr>
            <a:picLocks noChangeAspect="1" noChangeArrowheads="1"/>
          </p:cNvPicPr>
          <p:nvPr userDrawn="1"/>
        </p:nvPicPr>
        <p:blipFill>
          <a:blip r:embed="rId2" cstate="print"/>
          <a:srcRect/>
          <a:stretch>
            <a:fillRect/>
          </a:stretch>
        </p:blipFill>
        <p:spPr bwMode="auto">
          <a:xfrm>
            <a:off x="304800" y="5867400"/>
            <a:ext cx="1232648" cy="952501"/>
          </a:xfrm>
          <a:prstGeom prst="rect">
            <a:avLst/>
          </a:prstGeom>
          <a:noFill/>
        </p:spPr>
      </p:pic>
      <p:sp>
        <p:nvSpPr>
          <p:cNvPr id="16"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sp>
        <p:nvSpPr>
          <p:cNvPr id="17"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1"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
        <p:nvSpPr>
          <p:cNvPr id="21" name="Holder 2"/>
          <p:cNvSpPr>
            <a:spLocks noGrp="1"/>
          </p:cNvSpPr>
          <p:nvPr>
            <p:ph type="title" hasCustomPrompt="1"/>
          </p:nvPr>
        </p:nvSpPr>
        <p:spPr>
          <a:xfrm>
            <a:off x="457200" y="1066800"/>
            <a:ext cx="8153400" cy="307777"/>
          </a:xfrm>
          <a:prstGeom prst="rect">
            <a:avLst/>
          </a:prstGeom>
        </p:spPr>
        <p:txBody>
          <a:bodyPr wrap="square" lIns="0" tIns="0" rIns="0" bIns="0">
            <a:spAutoFit/>
          </a:bodyPr>
          <a:lstStyle>
            <a:lvl1pPr marL="86400" algn="l">
              <a:defRPr sz="2000" b="0" i="0" baseline="0">
                <a:solidFill>
                  <a:srgbClr val="004990"/>
                </a:solidFill>
                <a:latin typeface="Calibri Light" pitchFamily="34" charset="0"/>
                <a:cs typeface="Calibri Light" pitchFamily="34" charset="0"/>
              </a:defRPr>
            </a:lvl1pPr>
          </a:lstStyle>
          <a:p>
            <a:r>
              <a:rPr lang="en-CA" dirty="0" smtClean="0"/>
              <a:t>Agenda / Table of Contents</a:t>
            </a:r>
            <a:endParaRPr dirty="0"/>
          </a:p>
        </p:txBody>
      </p:sp>
      <p:sp>
        <p:nvSpPr>
          <p:cNvPr id="13" name="Text Placeholder 12"/>
          <p:cNvSpPr>
            <a:spLocks noGrp="1"/>
          </p:cNvSpPr>
          <p:nvPr userDrawn="1">
            <p:ph type="body" sz="quarter" idx="10"/>
          </p:nvPr>
        </p:nvSpPr>
        <p:spPr>
          <a:xfrm>
            <a:off x="457200" y="1447800"/>
            <a:ext cx="7696200" cy="4267200"/>
          </a:xfrm>
          <a:prstGeom prst="rect">
            <a:avLst/>
          </a:prstGeom>
        </p:spPr>
        <p:txBody>
          <a:bodyPr/>
          <a:lstStyle>
            <a:lvl1pPr marL="0" indent="0">
              <a:spcBef>
                <a:spcPts val="400"/>
              </a:spcBef>
              <a:defRPr>
                <a:solidFill>
                  <a:schemeClr val="tx1"/>
                </a:solidFill>
              </a:defRPr>
            </a:lvl1pPr>
            <a:lvl2pPr marL="533400" indent="-174625">
              <a:buFont typeface="Calibri Light" pitchFamily="34" charset="0"/>
              <a:buChar char="­"/>
              <a:defRPr sz="1400">
                <a:solidFill>
                  <a:schemeClr val="tx1"/>
                </a:solidFill>
                <a:latin typeface="Calibri Light" pitchFamily="34" charset="0"/>
              </a:defRPr>
            </a:lvl2pPr>
            <a:lvl3pPr marL="892175" indent="-173038">
              <a:buFont typeface="Calibri Light" pitchFamily="34" charset="0"/>
              <a:buChar char="­"/>
              <a:defRPr sz="1200">
                <a:solidFill>
                  <a:schemeClr val="tx1"/>
                </a:solidFill>
                <a:latin typeface="Calibri Light" pitchFamily="34" charset="0"/>
              </a:defRPr>
            </a:lvl3pPr>
            <a:lvl4pPr marL="1256400" indent="-176400">
              <a:buFont typeface="Calibri Light" pitchFamily="34" charset="0"/>
              <a:buChar char="­"/>
              <a:defRPr sz="1200" baseline="0">
                <a:solidFill>
                  <a:schemeClr val="tx1"/>
                </a:solidFill>
                <a:latin typeface="Calibri Light" pitchFamily="34" charset="0"/>
              </a:defRPr>
            </a:lvl4pPr>
            <a:lvl5pPr>
              <a:defRPr sz="1400">
                <a:solidFill>
                  <a:schemeClr val="accent5"/>
                </a:solidFill>
                <a:latin typeface="Calibri Light"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4"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sz="1200" b="0" dirty="0" smtClean="0">
                <a:solidFill>
                  <a:srgbClr val="004990"/>
                </a:solidFill>
                <a:latin typeface="Calibri" pitchFamily="34" charset="0"/>
                <a:cs typeface="Helvetica LT Std Light"/>
              </a:rPr>
              <a:t>strategycorp.com</a:t>
            </a:r>
            <a:r>
              <a:rPr lang="en-CA" sz="1200" b="0" dirty="0" smtClean="0">
                <a:solidFill>
                  <a:srgbClr val="004990"/>
                </a:solidFill>
                <a:latin typeface="Calibri" pitchFamily="34" charset="0"/>
                <a:cs typeface="Helvetica LT Std Light"/>
              </a:rPr>
              <a:t>	</a:t>
            </a:r>
            <a:r>
              <a:rPr lang="en-CA" sz="1200" b="0" baseline="0" dirty="0" smtClean="0">
                <a:solidFill>
                  <a:srgbClr val="004990"/>
                </a:solidFill>
                <a:latin typeface="Calibri" pitchFamily="34" charset="0"/>
                <a:cs typeface="Helvetica LT Std Light"/>
              </a:rPr>
              <a:t>     </a:t>
            </a:r>
            <a:fld id="{8995AD9C-6DC6-4900-ACDB-6D50A7B5DA1B}" type="slidenum">
              <a:rPr lang="en-CA" sz="1200" b="0" baseline="0" smtClean="0">
                <a:solidFill>
                  <a:schemeClr val="bg2"/>
                </a:solidFill>
                <a:latin typeface="Calibri" pitchFamily="34" charset="0"/>
                <a:cs typeface="Helvetica LT Std Light"/>
              </a:rPr>
              <a:pPr marL="12700" algn="l">
                <a:lnSpc>
                  <a:spcPct val="100000"/>
                </a:lnSpc>
              </a:pPr>
              <a:t>‹#›</a:t>
            </a:fld>
            <a:endParaRPr sz="1200" dirty="0">
              <a:solidFill>
                <a:schemeClr val="bg2"/>
              </a:solidFill>
              <a:latin typeface="Calibri" pitchFamily="34" charset="0"/>
              <a:cs typeface="Helvetica LT Std Light"/>
            </a:endParaRPr>
          </a:p>
        </p:txBody>
      </p:sp>
      <p:sp>
        <p:nvSpPr>
          <p:cNvPr id="16"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pic>
        <p:nvPicPr>
          <p:cNvPr id="17" name="Picture 3" descr="Z:\0. StrategyCorp Logo\SC-Logo-[Converted].png"/>
          <p:cNvPicPr>
            <a:picLocks noChangeAspect="1" noChangeArrowheads="1"/>
          </p:cNvPicPr>
          <p:nvPr userDrawn="1"/>
        </p:nvPicPr>
        <p:blipFill>
          <a:blip r:embed="rId2" cstate="print"/>
          <a:srcRect/>
          <a:stretch>
            <a:fillRect/>
          </a:stretch>
        </p:blipFill>
        <p:spPr bwMode="auto">
          <a:xfrm>
            <a:off x="304800" y="5867400"/>
            <a:ext cx="1232648" cy="952501"/>
          </a:xfrm>
          <a:prstGeom prst="rect">
            <a:avLst/>
          </a:prstGeom>
          <a:noFill/>
        </p:spPr>
      </p:pic>
      <p:sp>
        <p:nvSpPr>
          <p:cNvPr id="12" name="Text Placeholder 12"/>
          <p:cNvSpPr>
            <a:spLocks noGrp="1"/>
          </p:cNvSpPr>
          <p:nvPr>
            <p:ph type="body" sz="quarter" idx="11" hasCustomPrompt="1"/>
          </p:nvPr>
        </p:nvSpPr>
        <p:spPr>
          <a:xfrm>
            <a:off x="8229600" y="1447800"/>
            <a:ext cx="381000" cy="4267200"/>
          </a:xfrm>
          <a:prstGeom prst="rect">
            <a:avLst/>
          </a:prstGeom>
        </p:spPr>
        <p:txBody>
          <a:bodyPr/>
          <a:lstStyle>
            <a:lvl1pPr marL="0" indent="0" algn="r">
              <a:spcBef>
                <a:spcPts val="400"/>
              </a:spcBef>
              <a:defRPr sz="1400" baseline="0">
                <a:solidFill>
                  <a:schemeClr val="tx1"/>
                </a:solidFill>
              </a:defRPr>
            </a:lvl1pPr>
            <a:lvl2pPr marL="533400" indent="-174625" algn="r">
              <a:buFont typeface="Calibri Light" pitchFamily="34" charset="0"/>
              <a:buNone/>
              <a:defRPr sz="1400">
                <a:solidFill>
                  <a:schemeClr val="tx1"/>
                </a:solidFill>
                <a:latin typeface="Calibri Light" pitchFamily="34" charset="0"/>
              </a:defRPr>
            </a:lvl2pPr>
            <a:lvl3pPr marL="892175" indent="-173038" algn="r">
              <a:buFont typeface="Calibri Light" pitchFamily="34" charset="0"/>
              <a:buChar char="­"/>
              <a:defRPr sz="1200">
                <a:solidFill>
                  <a:schemeClr val="tx1"/>
                </a:solidFill>
                <a:latin typeface="Calibri Light" pitchFamily="34" charset="0"/>
              </a:defRPr>
            </a:lvl3pPr>
            <a:lvl4pPr marL="1256400" indent="-176400" algn="r">
              <a:buFont typeface="Calibri Light" pitchFamily="34" charset="0"/>
              <a:buChar char="­"/>
              <a:defRPr sz="1200" baseline="0">
                <a:solidFill>
                  <a:schemeClr val="tx1"/>
                </a:solidFill>
                <a:latin typeface="Calibri Light" pitchFamily="34" charset="0"/>
              </a:defRPr>
            </a:lvl4pPr>
            <a:lvl5pPr>
              <a:defRPr sz="1400">
                <a:solidFill>
                  <a:schemeClr val="accent5"/>
                </a:solidFill>
                <a:latin typeface="Calibri Light" pitchFamily="34" charset="0"/>
              </a:defRPr>
            </a:lvl5pPr>
          </a:lstStyle>
          <a:p>
            <a:pPr lvl="0"/>
            <a:r>
              <a:rPr lang="en-US" dirty="0" smtClean="0"/>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C - Light Blue (1)">
    <p:spTree>
      <p:nvGrpSpPr>
        <p:cNvPr id="1" name=""/>
        <p:cNvGrpSpPr/>
        <p:nvPr/>
      </p:nvGrpSpPr>
      <p:grpSpPr>
        <a:xfrm>
          <a:off x="0" y="0"/>
          <a:ext cx="0" cy="0"/>
          <a:chOff x="0" y="0"/>
          <a:chExt cx="0" cy="0"/>
        </a:xfrm>
      </p:grpSpPr>
      <p:pic>
        <p:nvPicPr>
          <p:cNvPr id="12" name="Picture 2" descr="C:\Users\sdemelo.STRATEGYCORP\Desktop\iStock_000018715109Large.jpg"/>
          <p:cNvPicPr>
            <a:picLocks noChangeAspect="1" noChangeArrowheads="1"/>
          </p:cNvPicPr>
          <p:nvPr userDrawn="1"/>
        </p:nvPicPr>
        <p:blipFill>
          <a:blip r:embed="rId2" cstate="print"/>
          <a:srcRect/>
          <a:stretch>
            <a:fillRect/>
          </a:stretch>
        </p:blipFill>
        <p:spPr bwMode="auto">
          <a:xfrm>
            <a:off x="6934200" y="152400"/>
            <a:ext cx="1981200" cy="1485900"/>
          </a:xfrm>
          <a:prstGeom prst="rect">
            <a:avLst/>
          </a:prstGeom>
          <a:noFill/>
        </p:spPr>
      </p:pic>
      <p:sp>
        <p:nvSpPr>
          <p:cNvPr id="4" name="Rectangle 3"/>
          <p:cNvSpPr/>
          <p:nvPr userDrawn="1"/>
        </p:nvSpPr>
        <p:spPr>
          <a:xfrm>
            <a:off x="0" y="1905000"/>
            <a:ext cx="9144000" cy="304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Holder 2"/>
          <p:cNvSpPr>
            <a:spLocks noGrp="1"/>
          </p:cNvSpPr>
          <p:nvPr>
            <p:ph type="title"/>
          </p:nvPr>
        </p:nvSpPr>
        <p:spPr>
          <a:xfrm>
            <a:off x="2133600" y="3048000"/>
            <a:ext cx="6705600" cy="430887"/>
          </a:xfrm>
          <a:prstGeom prst="rect">
            <a:avLst/>
          </a:prstGeom>
        </p:spPr>
        <p:txBody>
          <a:bodyPr wrap="square" lIns="0" tIns="0" rIns="0" bIns="0">
            <a:spAutoFit/>
          </a:bodyPr>
          <a:lstStyle>
            <a:lvl1pPr algn="l">
              <a:defRPr sz="2800" b="0" i="0">
                <a:solidFill>
                  <a:schemeClr val="bg1"/>
                </a:solidFill>
                <a:latin typeface="+mj-lt"/>
                <a:cs typeface="Calibri" pitchFamily="34" charset="0"/>
              </a:defRPr>
            </a:lvl1pPr>
          </a:lstStyle>
          <a:p>
            <a:endParaRPr dirty="0"/>
          </a:p>
        </p:txBody>
      </p:sp>
      <p:sp>
        <p:nvSpPr>
          <p:cNvPr id="23" name="Holder 3"/>
          <p:cNvSpPr>
            <a:spLocks noGrp="1"/>
          </p:cNvSpPr>
          <p:nvPr>
            <p:ph type="subTitle" idx="4" hasCustomPrompt="1"/>
          </p:nvPr>
        </p:nvSpPr>
        <p:spPr>
          <a:xfrm>
            <a:off x="2133599" y="3508177"/>
            <a:ext cx="6705602" cy="276999"/>
          </a:xfrm>
          <a:prstGeom prst="rect">
            <a:avLst/>
          </a:prstGeom>
        </p:spPr>
        <p:txBody>
          <a:bodyPr wrap="square" lIns="0" tIns="0" rIns="0" bIns="0">
            <a:spAutoFit/>
          </a:bodyPr>
          <a:lstStyle>
            <a:lvl1pPr algn="l">
              <a:buNone/>
              <a:defRPr sz="1800">
                <a:solidFill>
                  <a:schemeClr val="bg1"/>
                </a:solidFill>
                <a:latin typeface="+mj-lt"/>
              </a:defRPr>
            </a:lvl1pPr>
          </a:lstStyle>
          <a:p>
            <a:r>
              <a:rPr lang="en-CA" dirty="0" smtClean="0"/>
              <a:t>Insert Text</a:t>
            </a:r>
            <a:endParaRPr dirty="0"/>
          </a:p>
        </p:txBody>
      </p:sp>
      <p:sp>
        <p:nvSpPr>
          <p:cNvPr id="9" name="bk object 16"/>
          <p:cNvSpPr/>
          <p:nvPr userDrawn="1"/>
        </p:nvSpPr>
        <p:spPr>
          <a:xfrm>
            <a:off x="0" y="1828800"/>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15" name="bk object 16"/>
          <p:cNvSpPr/>
          <p:nvPr userDrawn="1"/>
        </p:nvSpPr>
        <p:spPr>
          <a:xfrm>
            <a:off x="0" y="5026717"/>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20"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
        <p:nvSpPr>
          <p:cNvPr id="22"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sz="1200" b="0" dirty="0" smtClean="0">
                <a:solidFill>
                  <a:srgbClr val="004990"/>
                </a:solidFill>
                <a:latin typeface="Calibri" pitchFamily="34" charset="0"/>
                <a:cs typeface="Helvetica LT Std Light"/>
              </a:rPr>
              <a:t>strategycorp.com</a:t>
            </a:r>
            <a:r>
              <a:rPr lang="en-CA" sz="1200" b="0" dirty="0" smtClean="0">
                <a:solidFill>
                  <a:srgbClr val="004990"/>
                </a:solidFill>
                <a:latin typeface="Calibri" pitchFamily="34" charset="0"/>
                <a:cs typeface="Helvetica LT Std Light"/>
              </a:rPr>
              <a:t>	</a:t>
            </a:r>
            <a:r>
              <a:rPr lang="en-CA" sz="1200" b="0" baseline="0" dirty="0" smtClean="0">
                <a:solidFill>
                  <a:srgbClr val="004990"/>
                </a:solidFill>
                <a:latin typeface="Calibri" pitchFamily="34" charset="0"/>
                <a:cs typeface="Helvetica LT Std Light"/>
              </a:rPr>
              <a:t>     </a:t>
            </a:r>
            <a:fld id="{8995AD9C-6DC6-4900-ACDB-6D50A7B5DA1B}" type="slidenum">
              <a:rPr lang="en-CA" sz="1200" b="0" baseline="0" smtClean="0">
                <a:solidFill>
                  <a:schemeClr val="bg2"/>
                </a:solidFill>
                <a:latin typeface="Calibri" pitchFamily="34" charset="0"/>
                <a:cs typeface="Helvetica LT Std Light"/>
              </a:rPr>
              <a:pPr marL="12700" algn="l">
                <a:lnSpc>
                  <a:spcPct val="100000"/>
                </a:lnSpc>
              </a:pPr>
              <a:t>‹#›</a:t>
            </a:fld>
            <a:endParaRPr sz="1200" dirty="0">
              <a:solidFill>
                <a:schemeClr val="bg2"/>
              </a:solidFill>
              <a:latin typeface="Calibri" pitchFamily="34" charset="0"/>
              <a:cs typeface="Helvetica LT Std Light"/>
            </a:endParaRPr>
          </a:p>
        </p:txBody>
      </p:sp>
      <p:sp>
        <p:nvSpPr>
          <p:cNvPr id="24"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pic>
        <p:nvPicPr>
          <p:cNvPr id="25" name="Picture 3" descr="Z:\0. StrategyCorp Logo\SC-Logo-[Converted].png"/>
          <p:cNvPicPr>
            <a:picLocks noChangeAspect="1" noChangeArrowheads="1"/>
          </p:cNvPicPr>
          <p:nvPr userDrawn="1"/>
        </p:nvPicPr>
        <p:blipFill>
          <a:blip r:embed="rId3" cstate="print"/>
          <a:srcRect/>
          <a:stretch>
            <a:fillRect/>
          </a:stretch>
        </p:blipFill>
        <p:spPr bwMode="auto">
          <a:xfrm>
            <a:off x="304800" y="5867400"/>
            <a:ext cx="1232648" cy="952501"/>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I - Blue (2)">
    <p:spTree>
      <p:nvGrpSpPr>
        <p:cNvPr id="1" name=""/>
        <p:cNvGrpSpPr/>
        <p:nvPr/>
      </p:nvGrpSpPr>
      <p:grpSpPr>
        <a:xfrm>
          <a:off x="0" y="0"/>
          <a:ext cx="0" cy="0"/>
          <a:chOff x="0" y="0"/>
          <a:chExt cx="0" cy="0"/>
        </a:xfrm>
      </p:grpSpPr>
      <p:pic>
        <p:nvPicPr>
          <p:cNvPr id="12" name="Picture 2" descr="C:\Users\sdemelo.STRATEGYCORP\Desktop\iStock_000018715109Large.jpg"/>
          <p:cNvPicPr>
            <a:picLocks noChangeAspect="1" noChangeArrowheads="1"/>
          </p:cNvPicPr>
          <p:nvPr userDrawn="1"/>
        </p:nvPicPr>
        <p:blipFill>
          <a:blip r:embed="rId2" cstate="print"/>
          <a:srcRect/>
          <a:stretch>
            <a:fillRect/>
          </a:stretch>
        </p:blipFill>
        <p:spPr bwMode="auto">
          <a:xfrm>
            <a:off x="6934200" y="152400"/>
            <a:ext cx="1981200" cy="1485900"/>
          </a:xfrm>
          <a:prstGeom prst="rect">
            <a:avLst/>
          </a:prstGeom>
          <a:noFill/>
        </p:spPr>
      </p:pic>
      <p:sp>
        <p:nvSpPr>
          <p:cNvPr id="4" name="Rectangle 3"/>
          <p:cNvSpPr/>
          <p:nvPr userDrawn="1"/>
        </p:nvSpPr>
        <p:spPr>
          <a:xfrm>
            <a:off x="0" y="1905000"/>
            <a:ext cx="9144000" cy="304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Holder 2"/>
          <p:cNvSpPr>
            <a:spLocks noGrp="1"/>
          </p:cNvSpPr>
          <p:nvPr>
            <p:ph type="title"/>
          </p:nvPr>
        </p:nvSpPr>
        <p:spPr>
          <a:xfrm>
            <a:off x="2133600" y="3048000"/>
            <a:ext cx="6705600" cy="430887"/>
          </a:xfrm>
          <a:prstGeom prst="rect">
            <a:avLst/>
          </a:prstGeom>
        </p:spPr>
        <p:txBody>
          <a:bodyPr wrap="square" lIns="0" tIns="0" rIns="0" bIns="0">
            <a:spAutoFit/>
          </a:bodyPr>
          <a:lstStyle>
            <a:lvl1pPr algn="l">
              <a:defRPr sz="2800" b="0" i="0">
                <a:solidFill>
                  <a:schemeClr val="bg1"/>
                </a:solidFill>
                <a:latin typeface="+mj-lt"/>
                <a:cs typeface="Calibri" pitchFamily="34" charset="0"/>
              </a:defRPr>
            </a:lvl1pPr>
          </a:lstStyle>
          <a:p>
            <a:endParaRPr dirty="0"/>
          </a:p>
        </p:txBody>
      </p:sp>
      <p:sp>
        <p:nvSpPr>
          <p:cNvPr id="23" name="Holder 3"/>
          <p:cNvSpPr>
            <a:spLocks noGrp="1"/>
          </p:cNvSpPr>
          <p:nvPr>
            <p:ph type="subTitle" idx="4" hasCustomPrompt="1"/>
          </p:nvPr>
        </p:nvSpPr>
        <p:spPr>
          <a:xfrm>
            <a:off x="2133599" y="3508177"/>
            <a:ext cx="6705602" cy="276999"/>
          </a:xfrm>
          <a:prstGeom prst="rect">
            <a:avLst/>
          </a:prstGeom>
        </p:spPr>
        <p:txBody>
          <a:bodyPr wrap="square" lIns="0" tIns="0" rIns="0" bIns="0">
            <a:spAutoFit/>
          </a:bodyPr>
          <a:lstStyle>
            <a:lvl1pPr algn="l">
              <a:buNone/>
              <a:defRPr sz="1800">
                <a:solidFill>
                  <a:schemeClr val="bg1"/>
                </a:solidFill>
                <a:latin typeface="+mj-lt"/>
              </a:defRPr>
            </a:lvl1pPr>
          </a:lstStyle>
          <a:p>
            <a:r>
              <a:rPr lang="en-CA" dirty="0" smtClean="0"/>
              <a:t>Insert Text</a:t>
            </a:r>
            <a:endParaRPr dirty="0"/>
          </a:p>
        </p:txBody>
      </p:sp>
      <p:sp>
        <p:nvSpPr>
          <p:cNvPr id="9" name="bk object 16"/>
          <p:cNvSpPr/>
          <p:nvPr userDrawn="1"/>
        </p:nvSpPr>
        <p:spPr>
          <a:xfrm>
            <a:off x="0" y="1828800"/>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15" name="bk object 16"/>
          <p:cNvSpPr/>
          <p:nvPr userDrawn="1"/>
        </p:nvSpPr>
        <p:spPr>
          <a:xfrm>
            <a:off x="0" y="5026717"/>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20"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
        <p:nvSpPr>
          <p:cNvPr id="22"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sz="1200" b="0" dirty="0" smtClean="0">
                <a:solidFill>
                  <a:srgbClr val="004990"/>
                </a:solidFill>
                <a:latin typeface="Calibri" pitchFamily="34" charset="0"/>
                <a:cs typeface="Helvetica LT Std Light"/>
              </a:rPr>
              <a:t>strategycorp.com</a:t>
            </a:r>
            <a:r>
              <a:rPr lang="en-CA" sz="1200" b="0" dirty="0" smtClean="0">
                <a:solidFill>
                  <a:srgbClr val="004990"/>
                </a:solidFill>
                <a:latin typeface="Calibri" pitchFamily="34" charset="0"/>
                <a:cs typeface="Helvetica LT Std Light"/>
              </a:rPr>
              <a:t>	</a:t>
            </a:r>
            <a:r>
              <a:rPr lang="en-CA" sz="1200" b="0" baseline="0" dirty="0" smtClean="0">
                <a:solidFill>
                  <a:srgbClr val="004990"/>
                </a:solidFill>
                <a:latin typeface="Calibri" pitchFamily="34" charset="0"/>
                <a:cs typeface="Helvetica LT Std Light"/>
              </a:rPr>
              <a:t>     </a:t>
            </a:r>
            <a:fld id="{8995AD9C-6DC6-4900-ACDB-6D50A7B5DA1B}" type="slidenum">
              <a:rPr lang="en-CA" sz="1200" b="0" baseline="0" smtClean="0">
                <a:solidFill>
                  <a:schemeClr val="bg2"/>
                </a:solidFill>
                <a:latin typeface="Calibri" pitchFamily="34" charset="0"/>
                <a:cs typeface="Helvetica LT Std Light"/>
              </a:rPr>
              <a:pPr marL="12700" algn="l">
                <a:lnSpc>
                  <a:spcPct val="100000"/>
                </a:lnSpc>
              </a:pPr>
              <a:t>‹#›</a:t>
            </a:fld>
            <a:endParaRPr sz="1200" dirty="0">
              <a:solidFill>
                <a:schemeClr val="bg2"/>
              </a:solidFill>
              <a:latin typeface="Calibri" pitchFamily="34" charset="0"/>
              <a:cs typeface="Helvetica LT Std Light"/>
            </a:endParaRPr>
          </a:p>
        </p:txBody>
      </p:sp>
      <p:sp>
        <p:nvSpPr>
          <p:cNvPr id="24"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pic>
        <p:nvPicPr>
          <p:cNvPr id="25" name="Picture 3" descr="Z:\0. StrategyCorp Logo\SC-Logo-[Converted].png"/>
          <p:cNvPicPr>
            <a:picLocks noChangeAspect="1" noChangeArrowheads="1"/>
          </p:cNvPicPr>
          <p:nvPr userDrawn="1"/>
        </p:nvPicPr>
        <p:blipFill>
          <a:blip r:embed="rId3" cstate="print"/>
          <a:srcRect/>
          <a:stretch>
            <a:fillRect/>
          </a:stretch>
        </p:blipFill>
        <p:spPr bwMode="auto">
          <a:xfrm>
            <a:off x="304800" y="5867400"/>
            <a:ext cx="1232648" cy="952501"/>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CI - Purple (3)">
    <p:spTree>
      <p:nvGrpSpPr>
        <p:cNvPr id="1" name=""/>
        <p:cNvGrpSpPr/>
        <p:nvPr/>
      </p:nvGrpSpPr>
      <p:grpSpPr>
        <a:xfrm>
          <a:off x="0" y="0"/>
          <a:ext cx="0" cy="0"/>
          <a:chOff x="0" y="0"/>
          <a:chExt cx="0" cy="0"/>
        </a:xfrm>
      </p:grpSpPr>
      <p:pic>
        <p:nvPicPr>
          <p:cNvPr id="13" name="Picture 2" descr="C:\Users\sdemelo.STRATEGYCORP\Desktop\iStock_000018715109Large.jpg"/>
          <p:cNvPicPr>
            <a:picLocks noChangeAspect="1" noChangeArrowheads="1"/>
          </p:cNvPicPr>
          <p:nvPr userDrawn="1"/>
        </p:nvPicPr>
        <p:blipFill>
          <a:blip r:embed="rId2" cstate="print"/>
          <a:srcRect/>
          <a:stretch>
            <a:fillRect/>
          </a:stretch>
        </p:blipFill>
        <p:spPr bwMode="auto">
          <a:xfrm>
            <a:off x="6934200" y="152400"/>
            <a:ext cx="1981200" cy="1485900"/>
          </a:xfrm>
          <a:prstGeom prst="rect">
            <a:avLst/>
          </a:prstGeom>
          <a:noFill/>
        </p:spPr>
      </p:pic>
      <p:sp>
        <p:nvSpPr>
          <p:cNvPr id="4" name="Rectangle 3"/>
          <p:cNvSpPr/>
          <p:nvPr userDrawn="1"/>
        </p:nvSpPr>
        <p:spPr>
          <a:xfrm>
            <a:off x="0" y="1905000"/>
            <a:ext cx="9144000" cy="304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Holder 2"/>
          <p:cNvSpPr>
            <a:spLocks noGrp="1"/>
          </p:cNvSpPr>
          <p:nvPr>
            <p:ph type="title"/>
          </p:nvPr>
        </p:nvSpPr>
        <p:spPr>
          <a:xfrm>
            <a:off x="2133600" y="3048000"/>
            <a:ext cx="6705600" cy="430887"/>
          </a:xfrm>
          <a:prstGeom prst="rect">
            <a:avLst/>
          </a:prstGeom>
        </p:spPr>
        <p:txBody>
          <a:bodyPr wrap="square" lIns="0" tIns="0" rIns="0" bIns="0">
            <a:spAutoFit/>
          </a:bodyPr>
          <a:lstStyle>
            <a:lvl1pPr algn="l">
              <a:defRPr sz="2800" b="0" i="0">
                <a:solidFill>
                  <a:schemeClr val="bg1"/>
                </a:solidFill>
                <a:latin typeface="+mj-lt"/>
                <a:cs typeface="Calibri" pitchFamily="34" charset="0"/>
              </a:defRPr>
            </a:lvl1pPr>
          </a:lstStyle>
          <a:p>
            <a:endParaRPr dirty="0"/>
          </a:p>
        </p:txBody>
      </p:sp>
      <p:sp>
        <p:nvSpPr>
          <p:cNvPr id="23" name="Holder 3"/>
          <p:cNvSpPr>
            <a:spLocks noGrp="1"/>
          </p:cNvSpPr>
          <p:nvPr>
            <p:ph type="subTitle" idx="4" hasCustomPrompt="1"/>
          </p:nvPr>
        </p:nvSpPr>
        <p:spPr>
          <a:xfrm>
            <a:off x="2133599" y="3508177"/>
            <a:ext cx="6705602" cy="276999"/>
          </a:xfrm>
          <a:prstGeom prst="rect">
            <a:avLst/>
          </a:prstGeom>
        </p:spPr>
        <p:txBody>
          <a:bodyPr wrap="square" lIns="0" tIns="0" rIns="0" bIns="0">
            <a:spAutoFit/>
          </a:bodyPr>
          <a:lstStyle>
            <a:lvl1pPr algn="l">
              <a:buNone/>
              <a:defRPr sz="1800">
                <a:solidFill>
                  <a:schemeClr val="bg1"/>
                </a:solidFill>
                <a:latin typeface="+mj-lt"/>
              </a:defRPr>
            </a:lvl1pPr>
          </a:lstStyle>
          <a:p>
            <a:r>
              <a:rPr lang="en-CA" dirty="0" smtClean="0"/>
              <a:t>Insert Text</a:t>
            </a:r>
            <a:endParaRPr dirty="0"/>
          </a:p>
        </p:txBody>
      </p:sp>
      <p:sp>
        <p:nvSpPr>
          <p:cNvPr id="9" name="bk object 16"/>
          <p:cNvSpPr/>
          <p:nvPr userDrawn="1"/>
        </p:nvSpPr>
        <p:spPr>
          <a:xfrm>
            <a:off x="0" y="1828800"/>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15" name="bk object 16"/>
          <p:cNvSpPr/>
          <p:nvPr userDrawn="1"/>
        </p:nvSpPr>
        <p:spPr>
          <a:xfrm>
            <a:off x="0" y="5026717"/>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20"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
        <p:nvSpPr>
          <p:cNvPr id="22"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sz="1200" b="0" dirty="0" smtClean="0">
                <a:solidFill>
                  <a:srgbClr val="004990"/>
                </a:solidFill>
                <a:latin typeface="Calibri" pitchFamily="34" charset="0"/>
                <a:cs typeface="Helvetica LT Std Light"/>
              </a:rPr>
              <a:t>strategycorp.com</a:t>
            </a:r>
            <a:r>
              <a:rPr lang="en-CA" sz="1200" b="0" dirty="0" smtClean="0">
                <a:solidFill>
                  <a:srgbClr val="004990"/>
                </a:solidFill>
                <a:latin typeface="Calibri" pitchFamily="34" charset="0"/>
                <a:cs typeface="Helvetica LT Std Light"/>
              </a:rPr>
              <a:t>	</a:t>
            </a:r>
            <a:r>
              <a:rPr lang="en-CA" sz="1200" b="0" baseline="0" dirty="0" smtClean="0">
                <a:solidFill>
                  <a:srgbClr val="004990"/>
                </a:solidFill>
                <a:latin typeface="Calibri" pitchFamily="34" charset="0"/>
                <a:cs typeface="Helvetica LT Std Light"/>
              </a:rPr>
              <a:t>     </a:t>
            </a:r>
            <a:fld id="{8995AD9C-6DC6-4900-ACDB-6D50A7B5DA1B}" type="slidenum">
              <a:rPr lang="en-CA" sz="1200" b="0" baseline="0" smtClean="0">
                <a:solidFill>
                  <a:schemeClr val="bg2"/>
                </a:solidFill>
                <a:latin typeface="Calibri" pitchFamily="34" charset="0"/>
                <a:cs typeface="Helvetica LT Std Light"/>
              </a:rPr>
              <a:pPr marL="12700" algn="l">
                <a:lnSpc>
                  <a:spcPct val="100000"/>
                </a:lnSpc>
              </a:pPr>
              <a:t>‹#›</a:t>
            </a:fld>
            <a:endParaRPr sz="1200" dirty="0">
              <a:solidFill>
                <a:schemeClr val="bg2"/>
              </a:solidFill>
              <a:latin typeface="Calibri" pitchFamily="34" charset="0"/>
              <a:cs typeface="Helvetica LT Std Light"/>
            </a:endParaRPr>
          </a:p>
        </p:txBody>
      </p:sp>
      <p:sp>
        <p:nvSpPr>
          <p:cNvPr id="24"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pic>
        <p:nvPicPr>
          <p:cNvPr id="25" name="Picture 3" descr="Z:\0. StrategyCorp Logo\SC-Logo-[Converted].png"/>
          <p:cNvPicPr>
            <a:picLocks noChangeAspect="1" noChangeArrowheads="1"/>
          </p:cNvPicPr>
          <p:nvPr userDrawn="1"/>
        </p:nvPicPr>
        <p:blipFill>
          <a:blip r:embed="rId3" cstate="print"/>
          <a:srcRect/>
          <a:stretch>
            <a:fillRect/>
          </a:stretch>
        </p:blipFill>
        <p:spPr bwMode="auto">
          <a:xfrm>
            <a:off x="304800" y="5867400"/>
            <a:ext cx="1232648" cy="952501"/>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CI - Orange (4)">
    <p:spTree>
      <p:nvGrpSpPr>
        <p:cNvPr id="1" name=""/>
        <p:cNvGrpSpPr/>
        <p:nvPr/>
      </p:nvGrpSpPr>
      <p:grpSpPr>
        <a:xfrm>
          <a:off x="0" y="0"/>
          <a:ext cx="0" cy="0"/>
          <a:chOff x="0" y="0"/>
          <a:chExt cx="0" cy="0"/>
        </a:xfrm>
      </p:grpSpPr>
      <p:pic>
        <p:nvPicPr>
          <p:cNvPr id="13" name="Picture 2" descr="C:\Users\sdemelo.STRATEGYCORP\Desktop\iStock_000018715109Large.jpg"/>
          <p:cNvPicPr>
            <a:picLocks noChangeAspect="1" noChangeArrowheads="1"/>
          </p:cNvPicPr>
          <p:nvPr userDrawn="1"/>
        </p:nvPicPr>
        <p:blipFill>
          <a:blip r:embed="rId2" cstate="print"/>
          <a:srcRect/>
          <a:stretch>
            <a:fillRect/>
          </a:stretch>
        </p:blipFill>
        <p:spPr bwMode="auto">
          <a:xfrm>
            <a:off x="6934200" y="152400"/>
            <a:ext cx="1981200" cy="1485900"/>
          </a:xfrm>
          <a:prstGeom prst="rect">
            <a:avLst/>
          </a:prstGeom>
          <a:noFill/>
        </p:spPr>
      </p:pic>
      <p:sp>
        <p:nvSpPr>
          <p:cNvPr id="4" name="Rectangle 3"/>
          <p:cNvSpPr/>
          <p:nvPr userDrawn="1"/>
        </p:nvSpPr>
        <p:spPr>
          <a:xfrm>
            <a:off x="0" y="1905000"/>
            <a:ext cx="9144000" cy="304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Holder 2"/>
          <p:cNvSpPr>
            <a:spLocks noGrp="1"/>
          </p:cNvSpPr>
          <p:nvPr>
            <p:ph type="title"/>
          </p:nvPr>
        </p:nvSpPr>
        <p:spPr>
          <a:xfrm>
            <a:off x="2133600" y="3048000"/>
            <a:ext cx="6705600" cy="430887"/>
          </a:xfrm>
          <a:prstGeom prst="rect">
            <a:avLst/>
          </a:prstGeom>
        </p:spPr>
        <p:txBody>
          <a:bodyPr wrap="square" lIns="0" tIns="0" rIns="0" bIns="0">
            <a:spAutoFit/>
          </a:bodyPr>
          <a:lstStyle>
            <a:lvl1pPr algn="l">
              <a:defRPr sz="2800" b="0" i="0">
                <a:solidFill>
                  <a:schemeClr val="bg1"/>
                </a:solidFill>
                <a:latin typeface="+mj-lt"/>
                <a:cs typeface="Calibri" pitchFamily="34" charset="0"/>
              </a:defRPr>
            </a:lvl1pPr>
          </a:lstStyle>
          <a:p>
            <a:endParaRPr dirty="0"/>
          </a:p>
        </p:txBody>
      </p:sp>
      <p:sp>
        <p:nvSpPr>
          <p:cNvPr id="23" name="Holder 3"/>
          <p:cNvSpPr>
            <a:spLocks noGrp="1"/>
          </p:cNvSpPr>
          <p:nvPr>
            <p:ph type="subTitle" idx="4" hasCustomPrompt="1"/>
          </p:nvPr>
        </p:nvSpPr>
        <p:spPr>
          <a:xfrm>
            <a:off x="2133599" y="3508177"/>
            <a:ext cx="6705602" cy="276999"/>
          </a:xfrm>
          <a:prstGeom prst="rect">
            <a:avLst/>
          </a:prstGeom>
        </p:spPr>
        <p:txBody>
          <a:bodyPr wrap="square" lIns="0" tIns="0" rIns="0" bIns="0">
            <a:spAutoFit/>
          </a:bodyPr>
          <a:lstStyle>
            <a:lvl1pPr algn="l">
              <a:buNone/>
              <a:defRPr sz="1800">
                <a:solidFill>
                  <a:schemeClr val="bg1"/>
                </a:solidFill>
                <a:latin typeface="+mj-lt"/>
              </a:defRPr>
            </a:lvl1pPr>
          </a:lstStyle>
          <a:p>
            <a:r>
              <a:rPr lang="en-CA" dirty="0" smtClean="0"/>
              <a:t>Insert Text</a:t>
            </a:r>
            <a:endParaRPr dirty="0"/>
          </a:p>
        </p:txBody>
      </p:sp>
      <p:sp>
        <p:nvSpPr>
          <p:cNvPr id="9" name="bk object 16"/>
          <p:cNvSpPr/>
          <p:nvPr userDrawn="1"/>
        </p:nvSpPr>
        <p:spPr>
          <a:xfrm>
            <a:off x="0" y="1828800"/>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15" name="bk object 16"/>
          <p:cNvSpPr/>
          <p:nvPr userDrawn="1"/>
        </p:nvSpPr>
        <p:spPr>
          <a:xfrm>
            <a:off x="0" y="5026717"/>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20"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
        <p:nvSpPr>
          <p:cNvPr id="22"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sz="1200" b="0" dirty="0" smtClean="0">
                <a:solidFill>
                  <a:srgbClr val="004990"/>
                </a:solidFill>
                <a:latin typeface="Calibri" pitchFamily="34" charset="0"/>
                <a:cs typeface="Helvetica LT Std Light"/>
              </a:rPr>
              <a:t>strategycorp.com</a:t>
            </a:r>
            <a:r>
              <a:rPr lang="en-CA" sz="1200" b="0" dirty="0" smtClean="0">
                <a:solidFill>
                  <a:srgbClr val="004990"/>
                </a:solidFill>
                <a:latin typeface="Calibri" pitchFamily="34" charset="0"/>
                <a:cs typeface="Helvetica LT Std Light"/>
              </a:rPr>
              <a:t>	</a:t>
            </a:r>
            <a:r>
              <a:rPr lang="en-CA" sz="1200" b="0" baseline="0" dirty="0" smtClean="0">
                <a:solidFill>
                  <a:srgbClr val="004990"/>
                </a:solidFill>
                <a:latin typeface="Calibri" pitchFamily="34" charset="0"/>
                <a:cs typeface="Helvetica LT Std Light"/>
              </a:rPr>
              <a:t>     </a:t>
            </a:r>
            <a:fld id="{8995AD9C-6DC6-4900-ACDB-6D50A7B5DA1B}" type="slidenum">
              <a:rPr lang="en-CA" sz="1200" b="0" baseline="0" smtClean="0">
                <a:solidFill>
                  <a:schemeClr val="bg2"/>
                </a:solidFill>
                <a:latin typeface="Calibri" pitchFamily="34" charset="0"/>
                <a:cs typeface="Helvetica LT Std Light"/>
              </a:rPr>
              <a:pPr marL="12700" algn="l">
                <a:lnSpc>
                  <a:spcPct val="100000"/>
                </a:lnSpc>
              </a:pPr>
              <a:t>‹#›</a:t>
            </a:fld>
            <a:endParaRPr sz="1200" dirty="0">
              <a:solidFill>
                <a:schemeClr val="bg2"/>
              </a:solidFill>
              <a:latin typeface="Calibri" pitchFamily="34" charset="0"/>
              <a:cs typeface="Helvetica LT Std Light"/>
            </a:endParaRPr>
          </a:p>
        </p:txBody>
      </p:sp>
      <p:sp>
        <p:nvSpPr>
          <p:cNvPr id="24"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pic>
        <p:nvPicPr>
          <p:cNvPr id="25" name="Picture 3" descr="Z:\0. StrategyCorp Logo\SC-Logo-[Converted].png"/>
          <p:cNvPicPr>
            <a:picLocks noChangeAspect="1" noChangeArrowheads="1"/>
          </p:cNvPicPr>
          <p:nvPr userDrawn="1"/>
        </p:nvPicPr>
        <p:blipFill>
          <a:blip r:embed="rId3" cstate="print"/>
          <a:srcRect/>
          <a:stretch>
            <a:fillRect/>
          </a:stretch>
        </p:blipFill>
        <p:spPr bwMode="auto">
          <a:xfrm>
            <a:off x="304800" y="5867400"/>
            <a:ext cx="1232648" cy="952501"/>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CI - Red (5)">
    <p:spTree>
      <p:nvGrpSpPr>
        <p:cNvPr id="1" name=""/>
        <p:cNvGrpSpPr/>
        <p:nvPr/>
      </p:nvGrpSpPr>
      <p:grpSpPr>
        <a:xfrm>
          <a:off x="0" y="0"/>
          <a:ext cx="0" cy="0"/>
          <a:chOff x="0" y="0"/>
          <a:chExt cx="0" cy="0"/>
        </a:xfrm>
      </p:grpSpPr>
      <p:pic>
        <p:nvPicPr>
          <p:cNvPr id="12" name="Picture 2" descr="C:\Users\sdemelo.STRATEGYCORP\Desktop\iStock_000018715109Large.jpg"/>
          <p:cNvPicPr>
            <a:picLocks noChangeAspect="1" noChangeArrowheads="1"/>
          </p:cNvPicPr>
          <p:nvPr userDrawn="1"/>
        </p:nvPicPr>
        <p:blipFill>
          <a:blip r:embed="rId2" cstate="print"/>
          <a:srcRect/>
          <a:stretch>
            <a:fillRect/>
          </a:stretch>
        </p:blipFill>
        <p:spPr bwMode="auto">
          <a:xfrm>
            <a:off x="6934200" y="152400"/>
            <a:ext cx="1981200" cy="1485900"/>
          </a:xfrm>
          <a:prstGeom prst="rect">
            <a:avLst/>
          </a:prstGeom>
          <a:noFill/>
        </p:spPr>
      </p:pic>
      <p:sp>
        <p:nvSpPr>
          <p:cNvPr id="4" name="Rectangle 3"/>
          <p:cNvSpPr/>
          <p:nvPr userDrawn="1"/>
        </p:nvSpPr>
        <p:spPr>
          <a:xfrm>
            <a:off x="0" y="1905000"/>
            <a:ext cx="9144000" cy="304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Holder 2"/>
          <p:cNvSpPr>
            <a:spLocks noGrp="1"/>
          </p:cNvSpPr>
          <p:nvPr>
            <p:ph type="title"/>
          </p:nvPr>
        </p:nvSpPr>
        <p:spPr>
          <a:xfrm>
            <a:off x="2133600" y="3048000"/>
            <a:ext cx="6705600" cy="430887"/>
          </a:xfrm>
          <a:prstGeom prst="rect">
            <a:avLst/>
          </a:prstGeom>
        </p:spPr>
        <p:txBody>
          <a:bodyPr wrap="square" lIns="0" tIns="0" rIns="0" bIns="0">
            <a:spAutoFit/>
          </a:bodyPr>
          <a:lstStyle>
            <a:lvl1pPr algn="l">
              <a:defRPr sz="2800" b="0" i="0">
                <a:solidFill>
                  <a:schemeClr val="bg1"/>
                </a:solidFill>
                <a:latin typeface="+mj-lt"/>
                <a:cs typeface="Calibri" pitchFamily="34" charset="0"/>
              </a:defRPr>
            </a:lvl1pPr>
          </a:lstStyle>
          <a:p>
            <a:endParaRPr dirty="0"/>
          </a:p>
        </p:txBody>
      </p:sp>
      <p:sp>
        <p:nvSpPr>
          <p:cNvPr id="23" name="Holder 3"/>
          <p:cNvSpPr>
            <a:spLocks noGrp="1"/>
          </p:cNvSpPr>
          <p:nvPr>
            <p:ph type="subTitle" idx="4" hasCustomPrompt="1"/>
          </p:nvPr>
        </p:nvSpPr>
        <p:spPr>
          <a:xfrm>
            <a:off x="2133599" y="3508177"/>
            <a:ext cx="6705602" cy="276999"/>
          </a:xfrm>
          <a:prstGeom prst="rect">
            <a:avLst/>
          </a:prstGeom>
        </p:spPr>
        <p:txBody>
          <a:bodyPr wrap="square" lIns="0" tIns="0" rIns="0" bIns="0">
            <a:spAutoFit/>
          </a:bodyPr>
          <a:lstStyle>
            <a:lvl1pPr algn="l">
              <a:buNone/>
              <a:defRPr sz="1800">
                <a:solidFill>
                  <a:schemeClr val="bg1"/>
                </a:solidFill>
                <a:latin typeface="+mj-lt"/>
              </a:defRPr>
            </a:lvl1pPr>
          </a:lstStyle>
          <a:p>
            <a:r>
              <a:rPr lang="en-CA" dirty="0" smtClean="0"/>
              <a:t>Insert Text</a:t>
            </a:r>
            <a:endParaRPr dirty="0"/>
          </a:p>
        </p:txBody>
      </p:sp>
      <p:sp>
        <p:nvSpPr>
          <p:cNvPr id="9" name="bk object 16"/>
          <p:cNvSpPr/>
          <p:nvPr userDrawn="1"/>
        </p:nvSpPr>
        <p:spPr>
          <a:xfrm>
            <a:off x="0" y="1828800"/>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15" name="bk object 16"/>
          <p:cNvSpPr/>
          <p:nvPr userDrawn="1"/>
        </p:nvSpPr>
        <p:spPr>
          <a:xfrm>
            <a:off x="0" y="5026717"/>
            <a:ext cx="9144000" cy="59633"/>
          </a:xfrm>
          <a:custGeom>
            <a:avLst/>
            <a:gdLst/>
            <a:ahLst/>
            <a:cxnLst/>
            <a:rect l="l" t="t" r="r" b="b"/>
            <a:pathLst>
              <a:path w="6554470">
                <a:moveTo>
                  <a:pt x="0" y="0"/>
                </a:moveTo>
                <a:lnTo>
                  <a:pt x="6554343" y="0"/>
                </a:lnTo>
              </a:path>
            </a:pathLst>
          </a:custGeom>
          <a:ln w="19050">
            <a:solidFill>
              <a:schemeClr val="bg2"/>
            </a:solidFill>
          </a:ln>
        </p:spPr>
        <p:txBody>
          <a:bodyPr wrap="square" lIns="0" tIns="0" rIns="0" bIns="0" rtlCol="0"/>
          <a:lstStyle/>
          <a:p>
            <a:endParaRPr/>
          </a:p>
        </p:txBody>
      </p:sp>
      <p:sp>
        <p:nvSpPr>
          <p:cNvPr id="20" name="bk object 16"/>
          <p:cNvSpPr/>
          <p:nvPr userDrawn="1"/>
        </p:nvSpPr>
        <p:spPr>
          <a:xfrm>
            <a:off x="0" y="5876925"/>
            <a:ext cx="9144000" cy="59633"/>
          </a:xfrm>
          <a:custGeom>
            <a:avLst/>
            <a:gdLst/>
            <a:ahLst/>
            <a:cxnLst/>
            <a:rect l="l" t="t" r="r" b="b"/>
            <a:pathLst>
              <a:path w="6554470">
                <a:moveTo>
                  <a:pt x="0" y="0"/>
                </a:moveTo>
                <a:lnTo>
                  <a:pt x="6554343" y="0"/>
                </a:lnTo>
              </a:path>
            </a:pathLst>
          </a:custGeom>
          <a:ln w="12700">
            <a:solidFill>
              <a:schemeClr val="bg2"/>
            </a:solidFill>
          </a:ln>
        </p:spPr>
        <p:txBody>
          <a:bodyPr wrap="square" lIns="0" tIns="0" rIns="0" bIns="0" rtlCol="0"/>
          <a:lstStyle/>
          <a:p>
            <a:endParaRPr/>
          </a:p>
        </p:txBody>
      </p:sp>
      <p:sp>
        <p:nvSpPr>
          <p:cNvPr id="22" name="object 22"/>
          <p:cNvSpPr txBox="1"/>
          <p:nvPr userDrawn="1"/>
        </p:nvSpPr>
        <p:spPr>
          <a:xfrm>
            <a:off x="6391910" y="6216134"/>
            <a:ext cx="2294890" cy="184666"/>
          </a:xfrm>
          <a:prstGeom prst="rect">
            <a:avLst/>
          </a:prstGeom>
        </p:spPr>
        <p:txBody>
          <a:bodyPr vert="horz" wrap="square" lIns="0" tIns="0" rIns="0" bIns="0" rtlCol="0">
            <a:spAutoFit/>
          </a:bodyPr>
          <a:lstStyle/>
          <a:p>
            <a:pPr marL="12700" algn="l">
              <a:lnSpc>
                <a:spcPct val="100000"/>
              </a:lnSpc>
            </a:pPr>
            <a:r>
              <a:rPr sz="1200" b="0" dirty="0" smtClean="0">
                <a:solidFill>
                  <a:srgbClr val="004990"/>
                </a:solidFill>
                <a:latin typeface="Calibri" pitchFamily="34" charset="0"/>
                <a:cs typeface="Helvetica LT Std Light"/>
              </a:rPr>
              <a:t>strategycorp.com</a:t>
            </a:r>
            <a:r>
              <a:rPr lang="en-CA" sz="1200" b="0" dirty="0" smtClean="0">
                <a:solidFill>
                  <a:srgbClr val="004990"/>
                </a:solidFill>
                <a:latin typeface="Calibri" pitchFamily="34" charset="0"/>
                <a:cs typeface="Helvetica LT Std Light"/>
              </a:rPr>
              <a:t>	</a:t>
            </a:r>
            <a:r>
              <a:rPr lang="en-CA" sz="1200" b="0" baseline="0" dirty="0" smtClean="0">
                <a:solidFill>
                  <a:srgbClr val="004990"/>
                </a:solidFill>
                <a:latin typeface="Calibri" pitchFamily="34" charset="0"/>
                <a:cs typeface="Helvetica LT Std Light"/>
              </a:rPr>
              <a:t>     </a:t>
            </a:r>
            <a:fld id="{8995AD9C-6DC6-4900-ACDB-6D50A7B5DA1B}" type="slidenum">
              <a:rPr lang="en-CA" sz="1200" b="0" baseline="0" smtClean="0">
                <a:solidFill>
                  <a:schemeClr val="bg2"/>
                </a:solidFill>
                <a:latin typeface="Calibri" pitchFamily="34" charset="0"/>
                <a:cs typeface="Helvetica LT Std Light"/>
              </a:rPr>
              <a:pPr marL="12700" algn="l">
                <a:lnSpc>
                  <a:spcPct val="100000"/>
                </a:lnSpc>
              </a:pPr>
              <a:t>‹#›</a:t>
            </a:fld>
            <a:endParaRPr sz="1200" dirty="0">
              <a:solidFill>
                <a:schemeClr val="bg2"/>
              </a:solidFill>
              <a:latin typeface="Calibri" pitchFamily="34" charset="0"/>
              <a:cs typeface="Helvetica LT Std Light"/>
            </a:endParaRPr>
          </a:p>
        </p:txBody>
      </p:sp>
      <p:sp>
        <p:nvSpPr>
          <p:cNvPr id="24" name="object 22"/>
          <p:cNvSpPr txBox="1"/>
          <p:nvPr userDrawn="1"/>
        </p:nvSpPr>
        <p:spPr>
          <a:xfrm>
            <a:off x="2133600" y="6216134"/>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tx1">
                    <a:lumMod val="65000"/>
                    <a:lumOff val="35000"/>
                  </a:schemeClr>
                </a:solidFill>
                <a:latin typeface="Calibri" pitchFamily="34" charset="0"/>
                <a:cs typeface="Helvetica LT Std Light"/>
              </a:rPr>
              <a:t>Public Affairs</a:t>
            </a:r>
            <a:r>
              <a:rPr lang="en-CA" sz="1200" b="0" baseline="0" dirty="0" smtClean="0">
                <a:solidFill>
                  <a:schemeClr val="tx1">
                    <a:lumMod val="65000"/>
                    <a:lumOff val="35000"/>
                  </a:schemeClr>
                </a:solidFill>
                <a:latin typeface="Calibri" pitchFamily="34" charset="0"/>
                <a:cs typeface="Helvetica LT Std Light"/>
              </a:rPr>
              <a:t> / Management Consulting / Communications</a:t>
            </a:r>
            <a:endParaRPr sz="1200" dirty="0">
              <a:solidFill>
                <a:schemeClr val="tx1">
                  <a:lumMod val="65000"/>
                  <a:lumOff val="35000"/>
                </a:schemeClr>
              </a:solidFill>
              <a:latin typeface="Calibri" pitchFamily="34" charset="0"/>
              <a:cs typeface="Helvetica LT Std Light"/>
            </a:endParaRPr>
          </a:p>
        </p:txBody>
      </p:sp>
      <p:pic>
        <p:nvPicPr>
          <p:cNvPr id="25" name="Picture 3" descr="Z:\0. StrategyCorp Logo\SC-Logo-[Converted].png"/>
          <p:cNvPicPr>
            <a:picLocks noChangeAspect="1" noChangeArrowheads="1"/>
          </p:cNvPicPr>
          <p:nvPr userDrawn="1"/>
        </p:nvPicPr>
        <p:blipFill>
          <a:blip r:embed="rId3" cstate="print"/>
          <a:srcRect/>
          <a:stretch>
            <a:fillRect/>
          </a:stretch>
        </p:blipFill>
        <p:spPr bwMode="auto">
          <a:xfrm>
            <a:off x="304800" y="5867400"/>
            <a:ext cx="1232648" cy="952501"/>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7.xml"/><Relationship Id="rId7" Type="http://schemas.openxmlformats.org/officeDocument/2006/relationships/slideLayout" Target="../slideLayouts/slideLayout11.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21.xml"/><Relationship Id="rId1" Type="http://schemas.openxmlformats.org/officeDocument/2006/relationships/slideLayout" Target="../slideLayouts/slideLayout20.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2" r:id="rId1"/>
    <p:sldLayoutId id="2147483716" r:id="rId2"/>
    <p:sldLayoutId id="2147483726" r:id="rId3"/>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8" r:id="rId1"/>
  </p:sldLayoutIdLst>
  <p:hf sldNum="0" hdr="0" ftr="0" dt="0"/>
  <p:txStyles>
    <p:titleStyle>
      <a:lvl1pPr>
        <a:defRPr>
          <a:latin typeface="Calibri Light" pitchFamily="34" charset="0"/>
          <a:ea typeface="+mj-ea"/>
          <a:cs typeface="+mj-cs"/>
        </a:defRPr>
      </a:lvl1pPr>
    </p:titleStyle>
    <p:bodyStyle>
      <a:lvl1pPr marL="0">
        <a:defRPr sz="1400">
          <a:latin typeface="Calibri Light" pitchFamily="34" charset="0"/>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7" r:id="rId7"/>
  </p:sldLayoutIdLst>
  <p:hf sldNum="0" hdr="0" ftr="0" dt="0"/>
  <p:txStyles>
    <p:titleStyle>
      <a:lvl1pPr>
        <a:defRPr>
          <a:latin typeface="Calibri Light" pitchFamily="34" charset="0"/>
          <a:ea typeface="+mj-ea"/>
          <a:cs typeface="+mj-cs"/>
        </a:defRPr>
      </a:lvl1pPr>
    </p:titleStyle>
    <p:bodyStyle>
      <a:lvl1pPr marL="0">
        <a:defRPr sz="1400">
          <a:latin typeface="Calibri Light" pitchFamily="34" charset="0"/>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90" r:id="rId2"/>
    <p:sldLayoutId id="2147483682" r:id="rId3"/>
    <p:sldLayoutId id="2147483683" r:id="rId4"/>
    <p:sldLayoutId id="2147483663" r:id="rId5"/>
    <p:sldLayoutId id="2147483665" r:id="rId6"/>
    <p:sldLayoutId id="2147483729" r:id="rId7"/>
    <p:sldLayoutId id="2147483730" r:id="rId8"/>
  </p:sldLayoutIdLst>
  <p:hf sldNum="0" hdr="0" ftr="0" dt="0"/>
  <p:txStyles>
    <p:titleStyle>
      <a:lvl1pPr>
        <a:defRPr>
          <a:latin typeface="Calibri Light" pitchFamily="34" charset="0"/>
          <a:ea typeface="+mj-ea"/>
          <a:cs typeface="+mj-cs"/>
        </a:defRPr>
      </a:lvl1pPr>
    </p:titleStyle>
    <p:bodyStyle>
      <a:lvl1pPr marL="0">
        <a:defRPr sz="1400">
          <a:latin typeface="Calibri Light" pitchFamily="34" charset="0"/>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object 21"/>
          <p:cNvSpPr/>
          <p:nvPr userDrawn="1"/>
        </p:nvSpPr>
        <p:spPr>
          <a:xfrm>
            <a:off x="2148025" y="5922009"/>
            <a:ext cx="6540500" cy="0"/>
          </a:xfrm>
          <a:custGeom>
            <a:avLst/>
            <a:gdLst/>
            <a:ahLst/>
            <a:cxnLst/>
            <a:rect l="l" t="t" r="r" b="b"/>
            <a:pathLst>
              <a:path w="6540500">
                <a:moveTo>
                  <a:pt x="0" y="0"/>
                </a:moveTo>
                <a:lnTo>
                  <a:pt x="6539915" y="0"/>
                </a:lnTo>
              </a:path>
            </a:pathLst>
          </a:custGeom>
          <a:ln w="12700">
            <a:solidFill>
              <a:srgbClr val="FFFFFF"/>
            </a:solidFill>
          </a:ln>
        </p:spPr>
        <p:txBody>
          <a:bodyPr wrap="square" lIns="0" tIns="0" rIns="0" bIns="0" rtlCol="0"/>
          <a:lstStyle/>
          <a:p>
            <a:endParaRPr/>
          </a:p>
        </p:txBody>
      </p:sp>
      <p:sp>
        <p:nvSpPr>
          <p:cNvPr id="15" name="Holder 2"/>
          <p:cNvSpPr txBox="1">
            <a:spLocks/>
          </p:cNvSpPr>
          <p:nvPr userDrawn="1"/>
        </p:nvSpPr>
        <p:spPr>
          <a:xfrm>
            <a:off x="2133600" y="3730823"/>
            <a:ext cx="8255000" cy="307777"/>
          </a:xfrm>
          <a:prstGeom prst="rect">
            <a:avLst/>
          </a:prstGeom>
        </p:spPr>
        <p:txBody>
          <a:bodyPr wrap="square" lIns="0" tIns="0" rIns="0" bIns="0">
            <a:spAutoFit/>
          </a:bodyPr>
          <a:lstStyle>
            <a:lvl1pPr algn="l">
              <a:defRPr sz="2000" b="0" i="0">
                <a:solidFill>
                  <a:srgbClr val="004990"/>
                </a:solidFill>
                <a:latin typeface="Helvetica LT Std Light"/>
                <a:cs typeface="Helvetica LT Std Light"/>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CA" sz="2000" b="0" i="0" u="none" strike="noStrike" kern="1200" cap="none" spc="0" normalizeH="0" baseline="0" noProof="0" dirty="0">
              <a:ln>
                <a:noFill/>
              </a:ln>
              <a:solidFill>
                <a:srgbClr val="004990"/>
              </a:solidFill>
              <a:effectLst/>
              <a:uLnTx/>
              <a:uFillTx/>
              <a:latin typeface="Helvetica LT Std Light"/>
              <a:ea typeface="+mj-ea"/>
              <a:cs typeface="Helvetica LT Std Light"/>
            </a:endParaRPr>
          </a:p>
        </p:txBody>
      </p:sp>
      <p:pic>
        <p:nvPicPr>
          <p:cNvPr id="1026" name="Picture 2" descr="Z:\0. StrategyCorp Logo\Logo_White.png"/>
          <p:cNvPicPr>
            <a:picLocks noChangeAspect="1" noChangeArrowheads="1"/>
          </p:cNvPicPr>
          <p:nvPr userDrawn="1"/>
        </p:nvPicPr>
        <p:blipFill>
          <a:blip r:embed="rId4" cstate="print"/>
          <a:srcRect/>
          <a:stretch>
            <a:fillRect/>
          </a:stretch>
        </p:blipFill>
        <p:spPr bwMode="auto">
          <a:xfrm>
            <a:off x="304800" y="5458690"/>
            <a:ext cx="1219200" cy="942110"/>
          </a:xfrm>
          <a:prstGeom prst="rect">
            <a:avLst/>
          </a:prstGeom>
          <a:noFill/>
        </p:spPr>
      </p:pic>
      <p:sp>
        <p:nvSpPr>
          <p:cNvPr id="18" name="object 22"/>
          <p:cNvSpPr txBox="1"/>
          <p:nvPr userDrawn="1"/>
        </p:nvSpPr>
        <p:spPr>
          <a:xfrm>
            <a:off x="2133600" y="6019800"/>
            <a:ext cx="4038600" cy="184666"/>
          </a:xfrm>
          <a:prstGeom prst="rect">
            <a:avLst/>
          </a:prstGeom>
        </p:spPr>
        <p:txBody>
          <a:bodyPr vert="horz" wrap="square" lIns="0" tIns="0" rIns="0" bIns="0" rtlCol="0">
            <a:spAutoFit/>
          </a:bodyPr>
          <a:lstStyle/>
          <a:p>
            <a:pPr marL="12700">
              <a:lnSpc>
                <a:spcPct val="100000"/>
              </a:lnSpc>
            </a:pPr>
            <a:r>
              <a:rPr lang="en-CA" sz="1200" b="0" dirty="0" smtClean="0">
                <a:solidFill>
                  <a:schemeClr val="bg1"/>
                </a:solidFill>
                <a:latin typeface="Helvetica LT Std Light"/>
                <a:cs typeface="Helvetica LT Std Light"/>
              </a:rPr>
              <a:t>Public Affairs</a:t>
            </a:r>
            <a:r>
              <a:rPr lang="en-CA" sz="1200" b="0" baseline="0" dirty="0" smtClean="0">
                <a:solidFill>
                  <a:schemeClr val="bg1"/>
                </a:solidFill>
                <a:latin typeface="Helvetica LT Std Light"/>
                <a:cs typeface="Helvetica LT Std Light"/>
              </a:rPr>
              <a:t> / Management Consulting / Communications</a:t>
            </a:r>
            <a:endParaRPr sz="1200" dirty="0">
              <a:solidFill>
                <a:schemeClr val="bg1"/>
              </a:solidFill>
              <a:latin typeface="Helvetica LT Std Light"/>
              <a:cs typeface="Helvetica LT Std Light"/>
            </a:endParaRPr>
          </a:p>
        </p:txBody>
      </p:sp>
      <p:sp>
        <p:nvSpPr>
          <p:cNvPr id="19" name="TextBox 18"/>
          <p:cNvSpPr txBox="1"/>
          <p:nvPr userDrawn="1"/>
        </p:nvSpPr>
        <p:spPr>
          <a:xfrm>
            <a:off x="8077200" y="5971401"/>
            <a:ext cx="685800" cy="276999"/>
          </a:xfrm>
          <a:prstGeom prst="rect">
            <a:avLst/>
          </a:prstGeom>
          <a:noFill/>
        </p:spPr>
        <p:txBody>
          <a:bodyPr wrap="square" rtlCol="0">
            <a:spAutoFit/>
          </a:bodyPr>
          <a:lstStyle/>
          <a:p>
            <a:pPr algn="r"/>
            <a:fld id="{029CC5EE-4B93-4CB4-BC94-8A21B88EA737}" type="slidenum">
              <a:rPr lang="en-CA" sz="1200" smtClean="0">
                <a:solidFill>
                  <a:schemeClr val="bg1"/>
                </a:solidFill>
                <a:latin typeface="Helvetica LT Std Light" pitchFamily="34" charset="0"/>
              </a:rPr>
              <a:pPr algn="r"/>
              <a:t>‹#›</a:t>
            </a:fld>
            <a:endParaRPr lang="en-CA" sz="1200" dirty="0">
              <a:solidFill>
                <a:schemeClr val="bg1"/>
              </a:solidFill>
              <a:latin typeface="Helvetica LT Std Light" pitchFamily="34" charset="0"/>
            </a:endParaRPr>
          </a:p>
        </p:txBody>
      </p:sp>
      <p:sp>
        <p:nvSpPr>
          <p:cNvPr id="20" name="object 22"/>
          <p:cNvSpPr txBox="1"/>
          <p:nvPr userDrawn="1"/>
        </p:nvSpPr>
        <p:spPr>
          <a:xfrm>
            <a:off x="6667551" y="6010310"/>
            <a:ext cx="1228090" cy="184666"/>
          </a:xfrm>
          <a:prstGeom prst="rect">
            <a:avLst/>
          </a:prstGeom>
        </p:spPr>
        <p:txBody>
          <a:bodyPr vert="horz" wrap="square" lIns="0" tIns="0" rIns="0" bIns="0" rtlCol="0">
            <a:spAutoFit/>
          </a:bodyPr>
          <a:lstStyle/>
          <a:p>
            <a:pPr marL="12700">
              <a:lnSpc>
                <a:spcPct val="100000"/>
              </a:lnSpc>
            </a:pPr>
            <a:r>
              <a:rPr sz="1200" b="0" dirty="0">
                <a:solidFill>
                  <a:schemeClr val="bg1"/>
                </a:solidFill>
                <a:latin typeface="Helvetica LT Std Light"/>
                <a:cs typeface="Helvetica LT Std Light"/>
              </a:rPr>
              <a:t>strategycorp.com</a:t>
            </a:r>
            <a:endParaRPr sz="1200" dirty="0">
              <a:solidFill>
                <a:schemeClr val="bg1"/>
              </a:solidFill>
              <a:latin typeface="Helvetica LT Std Light"/>
              <a:cs typeface="Helvetica LT Std Light"/>
            </a:endParaRPr>
          </a:p>
        </p:txBody>
      </p:sp>
    </p:spTree>
  </p:cSld>
  <p:clrMap bg1="lt1" tx1="dk1" bg2="lt2" tx2="dk2" accent1="accent1" accent2="accent2" accent3="accent3" accent4="accent4" accent5="accent5" accent6="accent6" hlink="hlink" folHlink="folHlink"/>
  <p:sldLayoutIdLst>
    <p:sldLayoutId id="2147483696" r:id="rId1"/>
    <p:sldLayoutId id="2147483725" r:id="rId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3.xml"/><Relationship Id="rId4" Type="http://schemas.openxmlformats.org/officeDocument/2006/relationships/chart" Target="../charts/char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946857"/>
            <a:ext cx="3505200" cy="615553"/>
          </a:xfrm>
        </p:spPr>
        <p:txBody>
          <a:bodyPr/>
          <a:lstStyle/>
          <a:p>
            <a:r>
              <a:rPr lang="en-CA" sz="2000" dirty="0" smtClean="0"/>
              <a:t>Town of Erin Operational Review</a:t>
            </a:r>
            <a:endParaRPr lang="en-CA" sz="2000" dirty="0"/>
          </a:p>
        </p:txBody>
      </p:sp>
      <p:sp>
        <p:nvSpPr>
          <p:cNvPr id="3" name="Subtitle 2"/>
          <p:cNvSpPr>
            <a:spLocks noGrp="1"/>
          </p:cNvSpPr>
          <p:nvPr>
            <p:ph type="subTitle" idx="4"/>
          </p:nvPr>
        </p:nvSpPr>
        <p:spPr/>
        <p:txBody>
          <a:bodyPr/>
          <a:lstStyle/>
          <a:p>
            <a:r>
              <a:rPr lang="en-CA" dirty="0" smtClean="0"/>
              <a:t>Summary Report</a:t>
            </a:r>
            <a:endParaRPr lang="en-CA" dirty="0"/>
          </a:p>
        </p:txBody>
      </p:sp>
      <p:sp>
        <p:nvSpPr>
          <p:cNvPr id="4" name="Text Placeholder 3"/>
          <p:cNvSpPr>
            <a:spLocks noGrp="1"/>
          </p:cNvSpPr>
          <p:nvPr>
            <p:ph type="body" sz="quarter" idx="11"/>
          </p:nvPr>
        </p:nvSpPr>
        <p:spPr>
          <a:xfrm>
            <a:off x="914400" y="4191000"/>
            <a:ext cx="5181600" cy="457200"/>
          </a:xfrm>
        </p:spPr>
        <p:txBody>
          <a:bodyPr/>
          <a:lstStyle/>
          <a:p>
            <a:r>
              <a:rPr lang="en-CA" dirty="0" smtClean="0"/>
              <a:t>June 2015	</a:t>
            </a:r>
            <a:endParaRPr lang="en-CA" i="1" dirty="0"/>
          </a:p>
        </p:txBody>
      </p:sp>
      <p:pic>
        <p:nvPicPr>
          <p:cNvPr id="1026" name="Picture 2" descr="C:\Users\sdemelo.STRATEGYCORP\Desktop\iStock_000018715109Large.jpg"/>
          <p:cNvPicPr>
            <a:picLocks noChangeAspect="1" noChangeArrowheads="1"/>
          </p:cNvPicPr>
          <p:nvPr/>
        </p:nvPicPr>
        <p:blipFill>
          <a:blip r:embed="rId2" cstate="print"/>
          <a:srcRect/>
          <a:stretch>
            <a:fillRect/>
          </a:stretch>
        </p:blipFill>
        <p:spPr bwMode="auto">
          <a:xfrm>
            <a:off x="4572000" y="1981200"/>
            <a:ext cx="4572000" cy="36004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295400"/>
            <a:ext cx="5562600" cy="4343400"/>
          </a:xfrm>
          <a:prstGeom prst="rect">
            <a:avLst/>
          </a:prstGeom>
          <a:solidFill>
            <a:srgbClr val="9E0000"/>
          </a:solid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CA" sz="1850" dirty="0" smtClean="0"/>
              <a:t>Improve  </a:t>
            </a:r>
            <a:r>
              <a:rPr lang="en-CA" sz="1850" dirty="0"/>
              <a:t>processes and outcomes in </a:t>
            </a:r>
            <a:r>
              <a:rPr lang="en-CA" sz="1850" dirty="0" smtClean="0"/>
              <a:t>:</a:t>
            </a:r>
            <a:endParaRPr lang="en-CA" sz="1850" dirty="0"/>
          </a:p>
          <a:p>
            <a:pPr marL="285750" indent="-285750"/>
            <a:r>
              <a:rPr lang="en-CA" sz="1850" dirty="0"/>
              <a:t>3a: building, planning, water &amp;  </a:t>
            </a:r>
            <a:r>
              <a:rPr lang="en-CA" sz="1850" dirty="0" err="1"/>
              <a:t>ec</a:t>
            </a:r>
            <a:r>
              <a:rPr lang="en-CA" sz="1850" dirty="0"/>
              <a:t> dev</a:t>
            </a:r>
          </a:p>
          <a:p>
            <a:pPr marL="285750" indent="-285750"/>
            <a:r>
              <a:rPr lang="en-CA" sz="1850" dirty="0"/>
              <a:t>3b: fill permits, property standards enforcement, burning permits, etc.</a:t>
            </a:r>
          </a:p>
          <a:p>
            <a:pPr marL="285750" indent="-285750"/>
            <a:r>
              <a:rPr lang="en-CA" sz="1850" dirty="0"/>
              <a:t>3c: Better system-standards for services to new properties, e.g. additions to  tax roll</a:t>
            </a:r>
          </a:p>
          <a:p>
            <a:pPr marL="285750" indent="-285750"/>
            <a:r>
              <a:rPr lang="en-CA" sz="1850" dirty="0"/>
              <a:t>3d: </a:t>
            </a:r>
            <a:r>
              <a:rPr lang="en-CA" sz="1850" dirty="0" smtClean="0"/>
              <a:t>Redesign  </a:t>
            </a:r>
            <a:r>
              <a:rPr lang="en-CA" sz="1850" dirty="0"/>
              <a:t>‘front office’, including customer-facing services &amp; </a:t>
            </a:r>
            <a:r>
              <a:rPr lang="en-CA" sz="1850" dirty="0" smtClean="0"/>
              <a:t>staff </a:t>
            </a:r>
            <a:r>
              <a:rPr lang="en-CA" sz="1850" dirty="0"/>
              <a:t>duties &amp; work flow.</a:t>
            </a:r>
          </a:p>
          <a:p>
            <a:pPr marL="285750" indent="-285750"/>
            <a:r>
              <a:rPr lang="en-CA" sz="1850" dirty="0"/>
              <a:t>4: Improve staff </a:t>
            </a:r>
            <a:r>
              <a:rPr lang="en-CA" sz="1850" dirty="0" smtClean="0"/>
              <a:t>capacity </a:t>
            </a:r>
          </a:p>
          <a:p>
            <a:pPr marL="285750" indent="-285750"/>
            <a:r>
              <a:rPr lang="en-CA" sz="1850" dirty="0" smtClean="0"/>
              <a:t>5b</a:t>
            </a:r>
            <a:r>
              <a:rPr lang="en-CA" sz="1850" dirty="0"/>
              <a:t>: Improve fairness and promote voluntarism through </a:t>
            </a:r>
            <a:r>
              <a:rPr lang="en-CA" sz="1850" dirty="0" smtClean="0"/>
              <a:t>an improved  </a:t>
            </a:r>
            <a:r>
              <a:rPr lang="en-CA" sz="1850" dirty="0"/>
              <a:t>fee </a:t>
            </a:r>
            <a:r>
              <a:rPr lang="en-CA" sz="1850" dirty="0" smtClean="0"/>
              <a:t>structure</a:t>
            </a:r>
            <a:endParaRPr lang="en-CA" sz="1850" dirty="0"/>
          </a:p>
          <a:p>
            <a:pPr marL="285750" indent="-285750"/>
            <a:r>
              <a:rPr lang="en-CA" sz="1850" dirty="0"/>
              <a:t>7:  Improve </a:t>
            </a:r>
            <a:r>
              <a:rPr lang="en-CA" sz="1850" dirty="0" smtClean="0"/>
              <a:t>admin </a:t>
            </a:r>
            <a:r>
              <a:rPr lang="en-CA" sz="1850" dirty="0"/>
              <a:t>operations, including:</a:t>
            </a:r>
          </a:p>
          <a:p>
            <a:pPr marL="742950" lvl="1" indent="-285750"/>
            <a:r>
              <a:rPr lang="en-CA" sz="1850" dirty="0"/>
              <a:t>b)  Records management </a:t>
            </a:r>
            <a:r>
              <a:rPr lang="en-CA" sz="1850" dirty="0" smtClean="0"/>
              <a:t>&amp; storage</a:t>
            </a:r>
            <a:endParaRPr lang="en-CA" sz="1850" dirty="0"/>
          </a:p>
          <a:p>
            <a:pPr marL="742950" lvl="1" indent="-285750"/>
            <a:r>
              <a:rPr lang="en-CA" sz="1850" dirty="0"/>
              <a:t>c)  Management systems </a:t>
            </a:r>
            <a:r>
              <a:rPr lang="en-CA" sz="1850" dirty="0" smtClean="0"/>
              <a:t>&amp; </a:t>
            </a:r>
            <a:r>
              <a:rPr lang="en-CA" sz="1850" dirty="0"/>
              <a:t>communications</a:t>
            </a:r>
          </a:p>
          <a:p>
            <a:pPr marL="742950" lvl="1" indent="-285750"/>
            <a:r>
              <a:rPr lang="en-CA" sz="1850" dirty="0"/>
              <a:t>d) </a:t>
            </a:r>
            <a:r>
              <a:rPr lang="en-CA" sz="1850" dirty="0" smtClean="0"/>
              <a:t>IT support</a:t>
            </a:r>
            <a:endParaRPr lang="en-CA" sz="1850" dirty="0"/>
          </a:p>
        </p:txBody>
      </p:sp>
      <p:sp>
        <p:nvSpPr>
          <p:cNvPr id="3" name="Title 2"/>
          <p:cNvSpPr>
            <a:spLocks noGrp="1"/>
          </p:cNvSpPr>
          <p:nvPr>
            <p:ph type="title"/>
          </p:nvPr>
        </p:nvSpPr>
        <p:spPr/>
        <p:txBody>
          <a:bodyPr/>
          <a:lstStyle/>
          <a:p>
            <a:r>
              <a:rPr lang="en-US" sz="3000" dirty="0" smtClean="0"/>
              <a:t>Continuous Improvement</a:t>
            </a:r>
            <a:endParaRPr lang="en-US" sz="3000" dirty="0"/>
          </a:p>
        </p:txBody>
      </p:sp>
      <p:sp>
        <p:nvSpPr>
          <p:cNvPr id="5" name="Text Placeholder 4"/>
          <p:cNvSpPr>
            <a:spLocks noGrp="1"/>
          </p:cNvSpPr>
          <p:nvPr>
            <p:ph type="body" sz="quarter" idx="10"/>
          </p:nvPr>
        </p:nvSpPr>
        <p:spPr>
          <a:xfrm>
            <a:off x="6096000" y="1219200"/>
            <a:ext cx="2590800" cy="4495800"/>
          </a:xfrm>
        </p:spPr>
        <p:txBody>
          <a:bodyPr/>
          <a:lstStyle/>
          <a:p>
            <a:pPr>
              <a:buNone/>
            </a:pPr>
            <a:r>
              <a:rPr lang="en-US" sz="2000" i="1" dirty="0">
                <a:solidFill>
                  <a:srgbClr val="000000"/>
                </a:solidFill>
              </a:rPr>
              <a:t>“Making operational improvements is neither a slash-and-burn exercise nor a one-time event: it is a process of productivity improvement and continuous improvement.”</a:t>
            </a:r>
          </a:p>
          <a:p>
            <a:endParaRPr lang="en-US" dirty="0">
              <a:solidFill>
                <a:srgbClr val="000000"/>
              </a:solidFill>
            </a:endParaRPr>
          </a:p>
        </p:txBody>
      </p:sp>
    </p:spTree>
    <p:extLst>
      <p:ext uri="{BB962C8B-B14F-4D97-AF65-F5344CB8AC3E}">
        <p14:creationId xmlns:p14="http://schemas.microsoft.com/office/powerpoint/2010/main" xmlns="" val="25642809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CA" dirty="0" smtClean="0"/>
              <a:t>Detailed Recommendations</a:t>
            </a:r>
            <a:endParaRPr lang="en-CA" dirty="0"/>
          </a:p>
        </p:txBody>
      </p:sp>
    </p:spTree>
    <p:extLst>
      <p:ext uri="{BB962C8B-B14F-4D97-AF65-F5344CB8AC3E}">
        <p14:creationId xmlns:p14="http://schemas.microsoft.com/office/powerpoint/2010/main" xmlns="" val="27865919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5223"/>
            <a:ext cx="8255000" cy="1145977"/>
          </a:xfrm>
          <a:solidFill>
            <a:srgbClr val="004990"/>
          </a:solidFill>
        </p:spPr>
        <p:txBody>
          <a:bodyPr/>
          <a:lstStyle/>
          <a:p>
            <a:r>
              <a:rPr lang="en-CA" sz="2800" dirty="0" smtClean="0">
                <a:solidFill>
                  <a:schemeClr val="bg1"/>
                </a:solidFill>
              </a:rPr>
              <a:t>1. </a:t>
            </a:r>
            <a:r>
              <a:rPr lang="en-CA" sz="2800" dirty="0">
                <a:solidFill>
                  <a:schemeClr val="bg1"/>
                </a:solidFill>
              </a:rPr>
              <a:t>Combine maintenance activities of Roads, Water and Parks into one Town ‘Operations’ </a:t>
            </a:r>
            <a:r>
              <a:rPr lang="en-CA" sz="2800" dirty="0" smtClean="0">
                <a:solidFill>
                  <a:schemeClr val="bg1"/>
                </a:solidFill>
              </a:rPr>
              <a:t>Department</a:t>
            </a:r>
          </a:p>
        </p:txBody>
      </p:sp>
      <p:sp>
        <p:nvSpPr>
          <p:cNvPr id="3" name="Text Placeholder 2"/>
          <p:cNvSpPr>
            <a:spLocks noGrp="1"/>
          </p:cNvSpPr>
          <p:nvPr>
            <p:ph type="body" sz="quarter" idx="10"/>
          </p:nvPr>
        </p:nvSpPr>
        <p:spPr>
          <a:xfrm>
            <a:off x="381000" y="2057400"/>
            <a:ext cx="8229600" cy="3352800"/>
          </a:xfrm>
        </p:spPr>
        <p:txBody>
          <a:bodyPr/>
          <a:lstStyle/>
          <a:p>
            <a:r>
              <a:rPr lang="en-CA" sz="1800" dirty="0">
                <a:solidFill>
                  <a:srgbClr val="000000"/>
                </a:solidFill>
              </a:rPr>
              <a:t>Identified as opportunity by Council and SCOPE (similar equipment, suppliers, functions).  </a:t>
            </a:r>
          </a:p>
          <a:p>
            <a:pPr lvl="1"/>
            <a:r>
              <a:rPr lang="en-CA" sz="1600" dirty="0">
                <a:solidFill>
                  <a:srgbClr val="000000"/>
                </a:solidFill>
              </a:rPr>
              <a:t>Activity currently uncoordinated -- additional cost/lost opportunity for efficiency</a:t>
            </a:r>
            <a:r>
              <a:rPr lang="en-CA" dirty="0">
                <a:solidFill>
                  <a:srgbClr val="000000"/>
                </a:solidFill>
              </a:rPr>
              <a:t> </a:t>
            </a:r>
            <a:endParaRPr lang="en-CA" dirty="0" smtClean="0">
              <a:solidFill>
                <a:srgbClr val="000000"/>
              </a:solidFill>
            </a:endParaRPr>
          </a:p>
          <a:p>
            <a:pPr lvl="1"/>
            <a:r>
              <a:rPr lang="en-CA" sz="1600" dirty="0" smtClean="0">
                <a:solidFill>
                  <a:srgbClr val="000000"/>
                </a:solidFill>
              </a:rPr>
              <a:t>Water </a:t>
            </a:r>
            <a:r>
              <a:rPr lang="en-CA" sz="1600" dirty="0">
                <a:solidFill>
                  <a:srgbClr val="000000"/>
                </a:solidFill>
              </a:rPr>
              <a:t>system risk; deferred maintenance risk </a:t>
            </a:r>
          </a:p>
          <a:p>
            <a:pPr marL="176400" lvl="1" indent="-176400">
              <a:spcBef>
                <a:spcPts val="600"/>
              </a:spcBef>
              <a:buFont typeface="Arial" pitchFamily="34" charset="0"/>
              <a:buChar char="•"/>
            </a:pPr>
            <a:r>
              <a:rPr lang="en-CA" sz="1800" dirty="0">
                <a:solidFill>
                  <a:srgbClr val="000000"/>
                </a:solidFill>
              </a:rPr>
              <a:t>It is standard practice to combine roads and water/wastewater as combined public works </a:t>
            </a:r>
            <a:r>
              <a:rPr lang="en-CA" sz="1800" dirty="0" smtClean="0">
                <a:solidFill>
                  <a:srgbClr val="000000"/>
                </a:solidFill>
              </a:rPr>
              <a:t>(</a:t>
            </a:r>
            <a:r>
              <a:rPr lang="en-CA" sz="1600" dirty="0" err="1" smtClean="0">
                <a:solidFill>
                  <a:srgbClr val="000000"/>
                </a:solidFill>
              </a:rPr>
              <a:t>Puslinch</a:t>
            </a:r>
            <a:r>
              <a:rPr lang="en-CA" sz="1600" dirty="0">
                <a:solidFill>
                  <a:srgbClr val="000000"/>
                </a:solidFill>
              </a:rPr>
              <a:t>, Centre Wellington, Guelph /</a:t>
            </a:r>
            <a:r>
              <a:rPr lang="en-CA" sz="1600" dirty="0" smtClean="0">
                <a:solidFill>
                  <a:srgbClr val="000000"/>
                </a:solidFill>
              </a:rPr>
              <a:t>Eramosa)</a:t>
            </a:r>
          </a:p>
          <a:p>
            <a:r>
              <a:rPr lang="en-CA" sz="1800" dirty="0" smtClean="0">
                <a:solidFill>
                  <a:srgbClr val="000000"/>
                </a:solidFill>
              </a:rPr>
              <a:t>Roads</a:t>
            </a:r>
            <a:r>
              <a:rPr lang="en-CA" sz="1800" dirty="0">
                <a:solidFill>
                  <a:srgbClr val="000000"/>
                </a:solidFill>
              </a:rPr>
              <a:t>:  Compared to </a:t>
            </a:r>
            <a:r>
              <a:rPr lang="en-CA" sz="1800" dirty="0" err="1">
                <a:solidFill>
                  <a:srgbClr val="000000"/>
                </a:solidFill>
              </a:rPr>
              <a:t>Puslinch</a:t>
            </a:r>
            <a:r>
              <a:rPr lang="en-CA" sz="1800" dirty="0">
                <a:solidFill>
                  <a:srgbClr val="000000"/>
                </a:solidFill>
              </a:rPr>
              <a:t>, Guelph/Eramosa, and Centre Wellington , Erin places in </a:t>
            </a:r>
            <a:r>
              <a:rPr lang="en-CA" sz="1800" dirty="0" smtClean="0">
                <a:solidFill>
                  <a:srgbClr val="000000"/>
                </a:solidFill>
              </a:rPr>
              <a:t>middle</a:t>
            </a:r>
            <a:r>
              <a:rPr lang="en-CA" sz="1800" dirty="0">
                <a:solidFill>
                  <a:srgbClr val="000000"/>
                </a:solidFill>
              </a:rPr>
              <a:t>. </a:t>
            </a:r>
          </a:p>
          <a:p>
            <a:r>
              <a:rPr lang="en-CA" sz="1800" dirty="0">
                <a:solidFill>
                  <a:srgbClr val="000000"/>
                </a:solidFill>
              </a:rPr>
              <a:t>Water:  Compared to Guelph/Eramosa and Centre Wellington,  Erin was average in cost/capita.  </a:t>
            </a:r>
            <a:endParaRPr lang="en-CA" sz="1800" dirty="0" smtClean="0">
              <a:solidFill>
                <a:srgbClr val="000000"/>
              </a:solidFill>
            </a:endParaRPr>
          </a:p>
          <a:p>
            <a:pPr lvl="1"/>
            <a:r>
              <a:rPr lang="en-CA" dirty="0" smtClean="0">
                <a:solidFill>
                  <a:srgbClr val="000000"/>
                </a:solidFill>
              </a:rPr>
              <a:t>Erin is in top </a:t>
            </a:r>
            <a:r>
              <a:rPr lang="en-CA" dirty="0">
                <a:solidFill>
                  <a:srgbClr val="000000"/>
                </a:solidFill>
              </a:rPr>
              <a:t>quartile among Ontario </a:t>
            </a:r>
            <a:r>
              <a:rPr lang="en-CA" dirty="0" smtClean="0">
                <a:solidFill>
                  <a:srgbClr val="000000"/>
                </a:solidFill>
              </a:rPr>
              <a:t>municipalities, but it applies “</a:t>
            </a:r>
            <a:r>
              <a:rPr lang="en-CA" dirty="0">
                <a:solidFill>
                  <a:srgbClr val="000000"/>
                </a:solidFill>
              </a:rPr>
              <a:t>full-cycle costing” of water </a:t>
            </a:r>
            <a:r>
              <a:rPr lang="en-CA" dirty="0" smtClean="0">
                <a:solidFill>
                  <a:srgbClr val="000000"/>
                </a:solidFill>
              </a:rPr>
              <a:t>systems – which makes it appear more expensive than less progressive competitors. </a:t>
            </a:r>
          </a:p>
          <a:p>
            <a:pPr marL="361775" lvl="1" indent="0">
              <a:buNone/>
            </a:pPr>
            <a:endParaRPr lang="en-CA" sz="1600" dirty="0" smtClean="0">
              <a:solidFill>
                <a:srgbClr val="00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55000" cy="990600"/>
          </a:xfrm>
          <a:solidFill>
            <a:schemeClr val="tx2"/>
          </a:solidFill>
        </p:spPr>
        <p:txBody>
          <a:bodyPr/>
          <a:lstStyle/>
          <a:p>
            <a:r>
              <a:rPr lang="en-CA" dirty="0" smtClean="0">
                <a:solidFill>
                  <a:schemeClr val="bg1"/>
                </a:solidFill>
              </a:rPr>
              <a:t>1. </a:t>
            </a:r>
            <a:r>
              <a:rPr lang="en-CA" dirty="0">
                <a:solidFill>
                  <a:schemeClr val="bg1"/>
                </a:solidFill>
              </a:rPr>
              <a:t>Streamline staff scheduling in the Roads Department and perhaps related departments, with a view to reducing overtime </a:t>
            </a:r>
            <a:r>
              <a:rPr lang="en-CA" dirty="0" smtClean="0">
                <a:solidFill>
                  <a:schemeClr val="bg1"/>
                </a:solidFill>
              </a:rPr>
              <a:t>hours and combine maintenance activities of Roads, Water and Parks</a:t>
            </a:r>
          </a:p>
        </p:txBody>
      </p:sp>
      <p:sp>
        <p:nvSpPr>
          <p:cNvPr id="3" name="Text Placeholder 2"/>
          <p:cNvSpPr>
            <a:spLocks noGrp="1"/>
          </p:cNvSpPr>
          <p:nvPr>
            <p:ph type="body" sz="quarter" idx="10"/>
          </p:nvPr>
        </p:nvSpPr>
        <p:spPr>
          <a:xfrm>
            <a:off x="381000" y="1447800"/>
            <a:ext cx="8458200" cy="2743200"/>
          </a:xfrm>
        </p:spPr>
        <p:txBody>
          <a:bodyPr/>
          <a:lstStyle/>
          <a:p>
            <a:r>
              <a:rPr lang="en-CA" sz="1500" dirty="0" smtClean="0">
                <a:solidFill>
                  <a:srgbClr val="000000"/>
                </a:solidFill>
              </a:rPr>
              <a:t>Review of Roads Dept. schedules for past winter of  suggests seasonal </a:t>
            </a:r>
            <a:r>
              <a:rPr lang="en-CA" sz="1500" dirty="0">
                <a:solidFill>
                  <a:srgbClr val="000000"/>
                </a:solidFill>
              </a:rPr>
              <a:t>employees </a:t>
            </a:r>
            <a:r>
              <a:rPr lang="en-CA" sz="1500" dirty="0" smtClean="0">
                <a:solidFill>
                  <a:srgbClr val="000000"/>
                </a:solidFill>
              </a:rPr>
              <a:t>were </a:t>
            </a:r>
            <a:r>
              <a:rPr lang="en-CA" sz="1500" dirty="0">
                <a:solidFill>
                  <a:srgbClr val="000000"/>
                </a:solidFill>
              </a:rPr>
              <a:t>not </a:t>
            </a:r>
            <a:r>
              <a:rPr lang="en-CA" sz="1500" dirty="0" smtClean="0">
                <a:solidFill>
                  <a:srgbClr val="000000"/>
                </a:solidFill>
              </a:rPr>
              <a:t> </a:t>
            </a:r>
            <a:r>
              <a:rPr lang="en-CA" sz="1500" dirty="0">
                <a:solidFill>
                  <a:srgbClr val="000000"/>
                </a:solidFill>
              </a:rPr>
              <a:t>fully utilized. </a:t>
            </a:r>
          </a:p>
          <a:p>
            <a:pPr lvl="1"/>
            <a:r>
              <a:rPr lang="en-CA" sz="1500" dirty="0">
                <a:solidFill>
                  <a:srgbClr val="000000"/>
                </a:solidFill>
              </a:rPr>
              <a:t>16% of overtime hours were worked by full-time employees</a:t>
            </a:r>
          </a:p>
          <a:p>
            <a:pPr lvl="1"/>
            <a:r>
              <a:rPr lang="en-CA" sz="1500" dirty="0">
                <a:solidFill>
                  <a:srgbClr val="000000"/>
                </a:solidFill>
              </a:rPr>
              <a:t>Could have been regular hours worked by seasonal </a:t>
            </a:r>
            <a:r>
              <a:rPr lang="en-CA" sz="1500" dirty="0" smtClean="0">
                <a:solidFill>
                  <a:srgbClr val="000000"/>
                </a:solidFill>
              </a:rPr>
              <a:t>employees </a:t>
            </a:r>
            <a:r>
              <a:rPr lang="en-CA" sz="1500" dirty="0">
                <a:solidFill>
                  <a:srgbClr val="000000"/>
                </a:solidFill>
              </a:rPr>
              <a:t>in optimized scheduling conditions. </a:t>
            </a:r>
          </a:p>
          <a:p>
            <a:pPr>
              <a:spcBef>
                <a:spcPts val="400"/>
              </a:spcBef>
            </a:pPr>
            <a:r>
              <a:rPr lang="en-CA" sz="1500" dirty="0" smtClean="0">
                <a:solidFill>
                  <a:srgbClr val="000000"/>
                </a:solidFill>
              </a:rPr>
              <a:t>Embrace Best Practices:  </a:t>
            </a:r>
          </a:p>
          <a:p>
            <a:pPr lvl="1">
              <a:spcBef>
                <a:spcPts val="400"/>
              </a:spcBef>
            </a:pPr>
            <a:r>
              <a:rPr lang="en-CA" sz="1500" dirty="0" smtClean="0">
                <a:solidFill>
                  <a:srgbClr val="000000"/>
                </a:solidFill>
              </a:rPr>
              <a:t>Ministry </a:t>
            </a:r>
            <a:r>
              <a:rPr lang="en-CA" sz="1500" dirty="0">
                <a:solidFill>
                  <a:srgbClr val="000000"/>
                </a:solidFill>
              </a:rPr>
              <a:t>of Labour  guidelines for “overtime after 44 hours” would reduce unnecessary overtime hours </a:t>
            </a:r>
          </a:p>
          <a:p>
            <a:pPr lvl="1">
              <a:spcBef>
                <a:spcPts val="400"/>
              </a:spcBef>
            </a:pPr>
            <a:r>
              <a:rPr lang="en-CA" sz="1500" dirty="0" smtClean="0">
                <a:solidFill>
                  <a:srgbClr val="000000"/>
                </a:solidFill>
              </a:rPr>
              <a:t>OGRA </a:t>
            </a:r>
            <a:r>
              <a:rPr lang="en-CA" sz="1500" dirty="0">
                <a:solidFill>
                  <a:srgbClr val="000000"/>
                </a:solidFill>
              </a:rPr>
              <a:t>Service Level Guidelines</a:t>
            </a:r>
          </a:p>
          <a:p>
            <a:r>
              <a:rPr lang="en-CA" sz="1500" dirty="0" smtClean="0">
                <a:solidFill>
                  <a:srgbClr val="000000"/>
                </a:solidFill>
              </a:rPr>
              <a:t>Roads overtime cost in 2013 was nearly $96,000, and $87,000 in 2014</a:t>
            </a:r>
          </a:p>
          <a:p>
            <a:pPr lvl="1"/>
            <a:r>
              <a:rPr lang="en-CA" sz="1500" dirty="0" smtClean="0">
                <a:solidFill>
                  <a:srgbClr val="000000"/>
                </a:solidFill>
              </a:rPr>
              <a:t>Opportunity for $12,000-$20,000 in savings each year depending on weather conditions (via better scheduling and embracing best practices)</a:t>
            </a:r>
          </a:p>
          <a:p>
            <a:endParaRPr lang="en-CA" sz="1500" dirty="0" smtClean="0">
              <a:solidFill>
                <a:srgbClr val="000000"/>
              </a:solidFill>
            </a:endParaRPr>
          </a:p>
          <a:p>
            <a:endParaRPr lang="en-CA" dirty="0" smtClean="0">
              <a:solidFill>
                <a:srgbClr val="000000"/>
              </a:solidFill>
            </a:endParaRPr>
          </a:p>
          <a:p>
            <a:pPr>
              <a:buNone/>
            </a:pPr>
            <a:endParaRPr lang="en-CA" sz="1200" dirty="0" smtClean="0">
              <a:solidFill>
                <a:srgbClr val="000000"/>
              </a:solidFill>
            </a:endParaRPr>
          </a:p>
          <a:p>
            <a:pPr marL="179388" lvl="1">
              <a:buNone/>
            </a:pPr>
            <a:endParaRPr lang="en-CA" dirty="0" smtClean="0">
              <a:solidFill>
                <a:srgbClr val="000000"/>
              </a:solidFill>
            </a:endParaRPr>
          </a:p>
        </p:txBody>
      </p:sp>
      <p:graphicFrame>
        <p:nvGraphicFramePr>
          <p:cNvPr id="9" name="Chart 8"/>
          <p:cNvGraphicFramePr/>
          <p:nvPr>
            <p:extLst>
              <p:ext uri="{D42A27DB-BD31-4B8C-83A1-F6EECF244321}">
                <p14:modId xmlns:p14="http://schemas.microsoft.com/office/powerpoint/2010/main" xmlns="" val="1146676702"/>
              </p:ext>
            </p:extLst>
          </p:nvPr>
        </p:nvGraphicFramePr>
        <p:xfrm>
          <a:off x="457200" y="4267200"/>
          <a:ext cx="2667000" cy="1600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p:nvPr>
            <p:extLst>
              <p:ext uri="{D42A27DB-BD31-4B8C-83A1-F6EECF244321}">
                <p14:modId xmlns:p14="http://schemas.microsoft.com/office/powerpoint/2010/main" xmlns="" val="1046106466"/>
              </p:ext>
            </p:extLst>
          </p:nvPr>
        </p:nvGraphicFramePr>
        <p:xfrm>
          <a:off x="6172200" y="4267200"/>
          <a:ext cx="2667000" cy="1600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extLst>
              <p:ext uri="{D42A27DB-BD31-4B8C-83A1-F6EECF244321}">
                <p14:modId xmlns:p14="http://schemas.microsoft.com/office/powerpoint/2010/main" xmlns="" val="1625737892"/>
              </p:ext>
            </p:extLst>
          </p:nvPr>
        </p:nvGraphicFramePr>
        <p:xfrm>
          <a:off x="3314700" y="4267200"/>
          <a:ext cx="2667000" cy="1600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611986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5223"/>
            <a:ext cx="8255000" cy="1907977"/>
          </a:xfrm>
          <a:solidFill>
            <a:srgbClr val="004990"/>
          </a:solidFill>
        </p:spPr>
        <p:txBody>
          <a:bodyPr/>
          <a:lstStyle/>
          <a:p>
            <a:r>
              <a:rPr lang="en-CA" sz="2800" dirty="0" smtClean="0">
                <a:solidFill>
                  <a:schemeClr val="bg1"/>
                </a:solidFill>
              </a:rPr>
              <a:t>1. </a:t>
            </a:r>
            <a:r>
              <a:rPr lang="en-CA" sz="2800" dirty="0">
                <a:solidFill>
                  <a:schemeClr val="bg1"/>
                </a:solidFill>
              </a:rPr>
              <a:t>Consider hiring either a Town Engineer, or an </a:t>
            </a:r>
            <a:r>
              <a:rPr lang="en-CA" sz="2800" dirty="0" smtClean="0">
                <a:solidFill>
                  <a:schemeClr val="bg1"/>
                </a:solidFill>
              </a:rPr>
              <a:t>senior </a:t>
            </a:r>
            <a:r>
              <a:rPr lang="en-CA" sz="2800" dirty="0">
                <a:solidFill>
                  <a:schemeClr val="bg1"/>
                </a:solidFill>
              </a:rPr>
              <a:t>manager with training in engineering </a:t>
            </a:r>
            <a:r>
              <a:rPr lang="en-CA" sz="2800" dirty="0" smtClean="0">
                <a:solidFill>
                  <a:schemeClr val="bg1"/>
                </a:solidFill>
              </a:rPr>
              <a:t>/ project management</a:t>
            </a:r>
            <a:r>
              <a:rPr lang="en-CA" sz="2800" dirty="0">
                <a:solidFill>
                  <a:schemeClr val="bg1"/>
                </a:solidFill>
              </a:rPr>
              <a:t>, to oversee both public works and ‘parks’ operations and capital </a:t>
            </a:r>
            <a:r>
              <a:rPr lang="en-CA" sz="2800" dirty="0" smtClean="0">
                <a:solidFill>
                  <a:schemeClr val="bg1"/>
                </a:solidFill>
              </a:rPr>
              <a:t>works </a:t>
            </a:r>
            <a:endParaRPr lang="en-CA" sz="2800" dirty="0">
              <a:solidFill>
                <a:schemeClr val="bg1"/>
              </a:solidFill>
            </a:endParaRPr>
          </a:p>
        </p:txBody>
      </p:sp>
      <p:sp>
        <p:nvSpPr>
          <p:cNvPr id="3" name="Text Placeholder 2"/>
          <p:cNvSpPr>
            <a:spLocks noGrp="1"/>
          </p:cNvSpPr>
          <p:nvPr>
            <p:ph type="body" sz="quarter" idx="10"/>
          </p:nvPr>
        </p:nvSpPr>
        <p:spPr>
          <a:xfrm>
            <a:off x="457200" y="2743200"/>
            <a:ext cx="8229600" cy="2971800"/>
          </a:xfrm>
        </p:spPr>
        <p:txBody>
          <a:bodyPr/>
          <a:lstStyle/>
          <a:p>
            <a:pPr>
              <a:spcBef>
                <a:spcPts val="400"/>
              </a:spcBef>
            </a:pPr>
            <a:r>
              <a:rPr lang="en-CA" dirty="0" smtClean="0">
                <a:solidFill>
                  <a:srgbClr val="000000"/>
                </a:solidFill>
              </a:rPr>
              <a:t>Significant projects ahead</a:t>
            </a:r>
            <a:endParaRPr lang="en-CA" dirty="0">
              <a:solidFill>
                <a:srgbClr val="000000"/>
              </a:solidFill>
            </a:endParaRPr>
          </a:p>
          <a:p>
            <a:pPr>
              <a:spcBef>
                <a:spcPts val="400"/>
              </a:spcBef>
            </a:pPr>
            <a:r>
              <a:rPr lang="en-CA" dirty="0" smtClean="0">
                <a:solidFill>
                  <a:srgbClr val="000000"/>
                </a:solidFill>
              </a:rPr>
              <a:t>Improve Management of capital projects, especially involving civil engineering and fleet management. </a:t>
            </a:r>
          </a:p>
          <a:p>
            <a:pPr lvl="1">
              <a:spcBef>
                <a:spcPts val="400"/>
              </a:spcBef>
            </a:pPr>
            <a:r>
              <a:rPr lang="en-CA" sz="1600" dirty="0" smtClean="0">
                <a:solidFill>
                  <a:srgbClr val="000000"/>
                </a:solidFill>
              </a:rPr>
              <a:t>This may argue for a ‘director’ with engineering or engineering technology training and experience, with overall responsibilities for all maintenance and capital works activities.  </a:t>
            </a:r>
          </a:p>
          <a:p>
            <a:pPr lvl="1">
              <a:spcBef>
                <a:spcPts val="400"/>
              </a:spcBef>
            </a:pPr>
            <a:r>
              <a:rPr lang="en-CA" sz="1600" dirty="0" smtClean="0">
                <a:solidFill>
                  <a:srgbClr val="000000"/>
                </a:solidFill>
              </a:rPr>
              <a:t>Improve project management</a:t>
            </a:r>
          </a:p>
          <a:p>
            <a:pPr lvl="1">
              <a:spcBef>
                <a:spcPts val="400"/>
              </a:spcBef>
            </a:pPr>
            <a:r>
              <a:rPr lang="en-CA" sz="1600" dirty="0" smtClean="0">
                <a:solidFill>
                  <a:srgbClr val="000000"/>
                </a:solidFill>
              </a:rPr>
              <a:t>Reduce current spend on engineering services.</a:t>
            </a:r>
          </a:p>
          <a:p>
            <a:pPr lvl="1">
              <a:spcBef>
                <a:spcPts val="400"/>
              </a:spcBef>
            </a:pPr>
            <a:r>
              <a:rPr lang="en-CA" sz="1600" dirty="0" smtClean="0">
                <a:solidFill>
                  <a:srgbClr val="000000"/>
                </a:solidFill>
              </a:rPr>
              <a:t>Better management of remaining spend on external engineering services and project management.  </a:t>
            </a:r>
          </a:p>
          <a:p>
            <a:pPr lvl="1">
              <a:spcBef>
                <a:spcPts val="400"/>
              </a:spcBef>
            </a:pPr>
            <a:r>
              <a:rPr lang="en-CA" sz="1600" dirty="0" smtClean="0">
                <a:solidFill>
                  <a:srgbClr val="000000"/>
                </a:solidFill>
              </a:rPr>
              <a:t>Examine opportunities to use County’s engineering department in capital construction and project coordination.</a:t>
            </a:r>
          </a:p>
          <a:p>
            <a:pPr marL="0" indent="0">
              <a:spcBef>
                <a:spcPts val="400"/>
              </a:spcBef>
              <a:buNone/>
            </a:pPr>
            <a:endParaRPr lang="en-CA" sz="1400" dirty="0" smtClean="0">
              <a:solidFill>
                <a:srgbClr val="000000"/>
              </a:solidFill>
            </a:endParaRPr>
          </a:p>
          <a:p>
            <a:pPr>
              <a:spcBef>
                <a:spcPts val="400"/>
              </a:spcBef>
            </a:pPr>
            <a:endParaRPr lang="en-CA" dirty="0" smtClean="0">
              <a:solidFill>
                <a:srgbClr val="000000"/>
              </a:solidFill>
            </a:endParaRPr>
          </a:p>
        </p:txBody>
      </p:sp>
    </p:spTree>
    <p:extLst>
      <p:ext uri="{BB962C8B-B14F-4D97-AF65-F5344CB8AC3E}">
        <p14:creationId xmlns:p14="http://schemas.microsoft.com/office/powerpoint/2010/main" xmlns="" val="2511416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835223"/>
            <a:ext cx="8255000" cy="993577"/>
          </a:xfrm>
          <a:solidFill>
            <a:schemeClr val="tx2"/>
          </a:solidFill>
        </p:spPr>
        <p:txBody>
          <a:bodyPr/>
          <a:lstStyle/>
          <a:p>
            <a:r>
              <a:rPr lang="en-CA" sz="3000" dirty="0" smtClean="0">
                <a:solidFill>
                  <a:schemeClr val="bg1"/>
                </a:solidFill>
              </a:rPr>
              <a:t>2. Develop </a:t>
            </a:r>
            <a:r>
              <a:rPr lang="en-CA" sz="3000" dirty="0">
                <a:solidFill>
                  <a:schemeClr val="bg1"/>
                </a:solidFill>
              </a:rPr>
              <a:t>a comprehensive asset management plan for its transportation infrastructure needs.</a:t>
            </a:r>
            <a:r>
              <a:rPr lang="en-CA" dirty="0">
                <a:solidFill>
                  <a:schemeClr val="bg1"/>
                </a:solidFill>
              </a:rPr>
              <a:t/>
            </a:r>
            <a:br>
              <a:rPr lang="en-CA" dirty="0">
                <a:solidFill>
                  <a:schemeClr val="bg1"/>
                </a:solidFill>
              </a:rPr>
            </a:br>
            <a:endParaRPr lang="en-US" dirty="0">
              <a:solidFill>
                <a:schemeClr val="bg1"/>
              </a:solidFill>
            </a:endParaRPr>
          </a:p>
        </p:txBody>
      </p:sp>
      <p:sp>
        <p:nvSpPr>
          <p:cNvPr id="9" name="Text Placeholder 8"/>
          <p:cNvSpPr>
            <a:spLocks noGrp="1"/>
          </p:cNvSpPr>
          <p:nvPr>
            <p:ph type="body" sz="quarter" idx="10"/>
          </p:nvPr>
        </p:nvSpPr>
        <p:spPr>
          <a:xfrm>
            <a:off x="457200" y="1905000"/>
            <a:ext cx="8229600" cy="3810000"/>
          </a:xfrm>
        </p:spPr>
        <p:txBody>
          <a:bodyPr/>
          <a:lstStyle/>
          <a:p>
            <a:pPr marL="177800" indent="-177800">
              <a:buFont typeface="Arial" pitchFamily="34" charset="0"/>
              <a:buChar char="•"/>
            </a:pPr>
            <a:r>
              <a:rPr lang="en-CA" sz="1800" dirty="0" smtClean="0">
                <a:solidFill>
                  <a:srgbClr val="000000"/>
                </a:solidFill>
              </a:rPr>
              <a:t>Erin should  </a:t>
            </a:r>
            <a:r>
              <a:rPr lang="en-CA" sz="1800" dirty="0">
                <a:solidFill>
                  <a:srgbClr val="000000"/>
                </a:solidFill>
              </a:rPr>
              <a:t>implement a long-range plan for its infrastructure needs, taking action to define any missing data and developing a comprehensive bridges and roads asset management plan. </a:t>
            </a:r>
          </a:p>
          <a:p>
            <a:pPr marL="177800" indent="-177800">
              <a:buFont typeface="Arial" pitchFamily="34" charset="0"/>
              <a:buChar char="•"/>
            </a:pPr>
            <a:r>
              <a:rPr lang="en-CA" sz="1800" dirty="0">
                <a:solidFill>
                  <a:srgbClr val="000000"/>
                </a:solidFill>
              </a:rPr>
              <a:t>The Ministry of Infrastructure’s Building Together: Guide for Municipal Asset Management Plans is a useful reference for the creation of an asset management </a:t>
            </a:r>
            <a:r>
              <a:rPr lang="en-CA" sz="1800" dirty="0" smtClean="0">
                <a:solidFill>
                  <a:srgbClr val="000000"/>
                </a:solidFill>
              </a:rPr>
              <a:t>plan</a:t>
            </a:r>
            <a:endParaRPr lang="en-CA" sz="1800" dirty="0">
              <a:solidFill>
                <a:srgbClr val="000000"/>
              </a:solidFill>
            </a:endParaRPr>
          </a:p>
        </p:txBody>
      </p:sp>
      <p:graphicFrame>
        <p:nvGraphicFramePr>
          <p:cNvPr id="10" name="Table 9"/>
          <p:cNvGraphicFramePr>
            <a:graphicFrameLocks noGrp="1"/>
          </p:cNvGraphicFramePr>
          <p:nvPr>
            <p:extLst>
              <p:ext uri="{D42A27DB-BD31-4B8C-83A1-F6EECF244321}">
                <p14:modId xmlns:p14="http://schemas.microsoft.com/office/powerpoint/2010/main" xmlns="" val="1040932689"/>
              </p:ext>
            </p:extLst>
          </p:nvPr>
        </p:nvGraphicFramePr>
        <p:xfrm>
          <a:off x="304800" y="3962400"/>
          <a:ext cx="8534399" cy="1341120"/>
        </p:xfrm>
        <a:graphic>
          <a:graphicData uri="http://schemas.openxmlformats.org/drawingml/2006/table">
            <a:tbl>
              <a:tblPr firstRow="1" bandRow="1">
                <a:tableStyleId>{B301B821-A1FF-4177-AEE7-76D212191A09}</a:tableStyleId>
              </a:tblPr>
              <a:tblGrid>
                <a:gridCol w="3352800"/>
                <a:gridCol w="677165"/>
                <a:gridCol w="750739"/>
                <a:gridCol w="750739"/>
                <a:gridCol w="750739"/>
                <a:gridCol w="750739"/>
                <a:gridCol w="750739"/>
                <a:gridCol w="750739"/>
              </a:tblGrid>
              <a:tr h="159180">
                <a:tc>
                  <a:txBody>
                    <a:bodyPr/>
                    <a:lstStyle/>
                    <a:p>
                      <a:pPr algn="ctr"/>
                      <a:r>
                        <a:rPr lang="en-CA" sz="1000" dirty="0" smtClean="0"/>
                        <a:t>Transportation</a:t>
                      </a:r>
                      <a:r>
                        <a:rPr lang="en-CA" sz="1000" baseline="0" dirty="0" smtClean="0"/>
                        <a:t> Capital Indicators</a:t>
                      </a:r>
                      <a:endParaRPr lang="en-CA" sz="1000" dirty="0" smtClean="0"/>
                    </a:p>
                    <a:p>
                      <a:pPr algn="ctr"/>
                      <a:r>
                        <a:rPr lang="en-CA" sz="1000" dirty="0" smtClean="0"/>
                        <a:t>2013 MPMP Data</a:t>
                      </a:r>
                      <a:endParaRPr lang="en-CA" sz="1000" dirty="0"/>
                    </a:p>
                  </a:txBody>
                  <a:tcPr marL="45720" marR="45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1" i="0" u="none" strike="noStrike" dirty="0" err="1" smtClean="0">
                          <a:solidFill>
                            <a:schemeClr val="bg1"/>
                          </a:solidFill>
                          <a:latin typeface="Calibri"/>
                          <a:ea typeface="+mn-ea"/>
                          <a:cs typeface="+mn-cs"/>
                        </a:rPr>
                        <a:t>Puslinch</a:t>
                      </a:r>
                      <a:endParaRPr lang="en-CA" sz="1000" b="1" i="0" u="none" strike="noStrike" dirty="0">
                        <a:solidFill>
                          <a:schemeClr val="bg1"/>
                        </a:solidFill>
                        <a:latin typeface="Calibri"/>
                        <a:ea typeface="+mn-ea"/>
                        <a:cs typeface="+mn-cs"/>
                      </a:endParaRPr>
                    </a:p>
                  </a:txBody>
                  <a:tcPr marL="45720" marR="45720">
                    <a:lnL w="12700" cap="flat" cmpd="sng" algn="ctr">
                      <a:noFill/>
                      <a:prstDash val="solid"/>
                      <a:round/>
                      <a:headEnd type="none" w="med" len="med"/>
                      <a:tailEnd type="none" w="med" len="med"/>
                    </a:lnL>
                    <a:lnB w="12700" cap="flat" cmpd="sng" algn="ctr">
                      <a:solidFill>
                        <a:scrgbClr r="0" g="0" b="0"/>
                      </a:solidFill>
                      <a:prstDash val="solid"/>
                      <a:round/>
                      <a:headEnd type="none" w="med" len="med"/>
                      <a:tailEnd type="none" w="med" len="med"/>
                    </a:lnB>
                  </a:tcPr>
                </a:tc>
                <a:tc>
                  <a:txBody>
                    <a:bodyPr/>
                    <a:lstStyle/>
                    <a:p>
                      <a:pPr marL="0" algn="ctr" fontAlgn="b"/>
                      <a:r>
                        <a:rPr lang="en-CA" sz="1000" b="1" i="0" u="none" strike="noStrike" dirty="0" smtClean="0">
                          <a:solidFill>
                            <a:schemeClr val="bg1"/>
                          </a:solidFill>
                          <a:latin typeface="Calibri"/>
                          <a:ea typeface="+mn-ea"/>
                          <a:cs typeface="+mn-cs"/>
                        </a:rPr>
                        <a:t>Guelph/ </a:t>
                      </a:r>
                      <a:r>
                        <a:rPr lang="en-CA" sz="1000" b="1" i="0" u="none" strike="noStrike" dirty="0" err="1" smtClean="0">
                          <a:solidFill>
                            <a:schemeClr val="bg1"/>
                          </a:solidFill>
                          <a:latin typeface="Calibri"/>
                          <a:ea typeface="+mn-ea"/>
                          <a:cs typeface="+mn-cs"/>
                        </a:rPr>
                        <a:t>Eramosa</a:t>
                      </a:r>
                      <a:endParaRPr lang="en-CA" sz="1000" b="1" i="0" u="none" strike="noStrike" dirty="0">
                        <a:solidFill>
                          <a:schemeClr val="bg1"/>
                        </a:solidFill>
                        <a:latin typeface="Calibri"/>
                        <a:ea typeface="+mn-ea"/>
                        <a:cs typeface="+mn-cs"/>
                      </a:endParaRPr>
                    </a:p>
                  </a:txBody>
                  <a:tcPr marL="45720" marR="45720">
                    <a:lnB w="12700" cap="flat" cmpd="sng" algn="ctr">
                      <a:solidFill>
                        <a:scrgbClr r="0" g="0" b="0"/>
                      </a:solidFill>
                      <a:prstDash val="solid"/>
                      <a:round/>
                      <a:headEnd type="none" w="med" len="med"/>
                      <a:tailEnd type="none" w="med" len="med"/>
                    </a:lnB>
                  </a:tcPr>
                </a:tc>
                <a:tc>
                  <a:txBody>
                    <a:bodyPr/>
                    <a:lstStyle/>
                    <a:p>
                      <a:pPr marL="0" algn="ctr" fontAlgn="b"/>
                      <a:r>
                        <a:rPr lang="en-CA" sz="1000" b="1" i="0" u="none" strike="noStrike" dirty="0">
                          <a:solidFill>
                            <a:schemeClr val="bg1"/>
                          </a:solidFill>
                          <a:latin typeface="Calibri"/>
                          <a:ea typeface="+mn-ea"/>
                          <a:cs typeface="+mn-cs"/>
                        </a:rPr>
                        <a:t>Center Wellington</a:t>
                      </a:r>
                    </a:p>
                  </a:txBody>
                  <a:tcPr marL="45720" marR="45720">
                    <a:lnB w="12700" cap="flat" cmpd="sng" algn="ctr">
                      <a:solidFill>
                        <a:scrgbClr r="0" g="0" b="0"/>
                      </a:solidFill>
                      <a:prstDash val="solid"/>
                      <a:round/>
                      <a:headEnd type="none" w="med" len="med"/>
                      <a:tailEnd type="none" w="med" len="med"/>
                    </a:lnB>
                  </a:tcPr>
                </a:tc>
                <a:tc>
                  <a:txBody>
                    <a:bodyPr/>
                    <a:lstStyle/>
                    <a:p>
                      <a:pPr algn="ctr" fontAlgn="b"/>
                      <a:r>
                        <a:rPr lang="en-CA" sz="1000" b="1" i="0" u="none" strike="noStrike" dirty="0">
                          <a:solidFill>
                            <a:schemeClr val="bg1"/>
                          </a:solidFill>
                          <a:latin typeface="Calibri"/>
                        </a:rPr>
                        <a:t>East </a:t>
                      </a:r>
                      <a:r>
                        <a:rPr lang="en-CA" sz="1000" b="1" i="0" u="none" strike="noStrike" dirty="0" err="1">
                          <a:solidFill>
                            <a:schemeClr val="bg1"/>
                          </a:solidFill>
                          <a:latin typeface="Calibri"/>
                        </a:rPr>
                        <a:t>Garafraxa</a:t>
                      </a:r>
                      <a:endParaRPr lang="en-CA" sz="1000" b="1" i="0" u="none" strike="noStrike" dirty="0">
                        <a:solidFill>
                          <a:schemeClr val="bg1"/>
                        </a:solidFill>
                        <a:latin typeface="Calibri"/>
                      </a:endParaRPr>
                    </a:p>
                  </a:txBody>
                  <a:tcPr marL="45720" marR="45720">
                    <a:lnB w="12700" cap="flat" cmpd="sng" algn="ctr">
                      <a:solidFill>
                        <a:scrgbClr r="0" g="0" b="0"/>
                      </a:solidFill>
                      <a:prstDash val="solid"/>
                      <a:round/>
                      <a:headEnd type="none" w="med" len="med"/>
                      <a:tailEnd type="none" w="med" len="med"/>
                    </a:lnB>
                  </a:tcPr>
                </a:tc>
                <a:tc>
                  <a:txBody>
                    <a:bodyPr/>
                    <a:lstStyle/>
                    <a:p>
                      <a:pPr algn="ctr" fontAlgn="b"/>
                      <a:r>
                        <a:rPr lang="en-CA" sz="1000" b="1" i="0" u="none" strike="noStrike" dirty="0">
                          <a:solidFill>
                            <a:schemeClr val="bg1"/>
                          </a:solidFill>
                          <a:latin typeface="Calibri"/>
                        </a:rPr>
                        <a:t>Town of Erin</a:t>
                      </a:r>
                    </a:p>
                  </a:txBody>
                  <a:tcPr marL="45720" marR="45720">
                    <a:lnB w="12700" cap="flat" cmpd="sng" algn="ctr">
                      <a:solidFill>
                        <a:scrgbClr r="0" g="0" b="0"/>
                      </a:solidFill>
                      <a:prstDash val="solid"/>
                      <a:round/>
                      <a:headEnd type="none" w="med" len="med"/>
                      <a:tailEnd type="none" w="med" len="med"/>
                    </a:lnB>
                  </a:tcPr>
                </a:tc>
                <a:tc>
                  <a:txBody>
                    <a:bodyPr/>
                    <a:lstStyle/>
                    <a:p>
                      <a:pPr algn="ctr" fontAlgn="b"/>
                      <a:r>
                        <a:rPr lang="en-CA" sz="1000" b="1" i="0" u="none" strike="noStrike" dirty="0">
                          <a:solidFill>
                            <a:schemeClr val="bg1"/>
                          </a:solidFill>
                          <a:latin typeface="Calibri"/>
                        </a:rPr>
                        <a:t>Average</a:t>
                      </a:r>
                    </a:p>
                  </a:txBody>
                  <a:tcPr marL="45720" marR="45720">
                    <a:lnB w="12700" cap="flat" cmpd="sng" algn="ctr">
                      <a:solidFill>
                        <a:scrgbClr r="0" g="0" b="0"/>
                      </a:solidFill>
                      <a:prstDash val="solid"/>
                      <a:round/>
                      <a:headEnd type="none" w="med" len="med"/>
                      <a:tailEnd type="none" w="med" len="med"/>
                    </a:lnB>
                  </a:tcPr>
                </a:tc>
                <a:tc>
                  <a:txBody>
                    <a:bodyPr/>
                    <a:lstStyle/>
                    <a:p>
                      <a:pPr algn="ctr" fontAlgn="b"/>
                      <a:r>
                        <a:rPr lang="en-CA" sz="1000" b="1" i="0" u="none" strike="noStrike" dirty="0">
                          <a:solidFill>
                            <a:schemeClr val="bg1"/>
                          </a:solidFill>
                          <a:latin typeface="Calibri"/>
                        </a:rPr>
                        <a:t>Erin </a:t>
                      </a:r>
                      <a:r>
                        <a:rPr lang="en-CA" sz="1000" b="1" i="0" u="none" strike="noStrike" dirty="0" smtClean="0">
                          <a:solidFill>
                            <a:schemeClr val="bg1"/>
                          </a:solidFill>
                          <a:latin typeface="Calibri"/>
                        </a:rPr>
                        <a:t>as</a:t>
                      </a:r>
                      <a:r>
                        <a:rPr lang="en-CA" sz="1000" b="1" i="0" u="none" strike="noStrike" baseline="0" dirty="0" smtClean="0">
                          <a:solidFill>
                            <a:schemeClr val="bg1"/>
                          </a:solidFill>
                          <a:latin typeface="Calibri"/>
                        </a:rPr>
                        <a:t> a % of</a:t>
                      </a:r>
                      <a:r>
                        <a:rPr lang="en-CA" sz="1000" b="1" i="0" u="none" strike="noStrike" dirty="0" smtClean="0">
                          <a:solidFill>
                            <a:schemeClr val="bg1"/>
                          </a:solidFill>
                          <a:latin typeface="Calibri"/>
                        </a:rPr>
                        <a:t> </a:t>
                      </a:r>
                      <a:r>
                        <a:rPr lang="en-CA" sz="1000" b="1" i="0" u="none" strike="noStrike" dirty="0">
                          <a:solidFill>
                            <a:schemeClr val="bg1"/>
                          </a:solidFill>
                          <a:latin typeface="Calibri"/>
                        </a:rPr>
                        <a:t>Average</a:t>
                      </a:r>
                    </a:p>
                  </a:txBody>
                  <a:tcPr marL="45720" marR="45720">
                    <a:lnB w="12700" cap="flat" cmpd="sng" algn="ctr">
                      <a:solidFill>
                        <a:scrgbClr r="0" g="0" b="0"/>
                      </a:solidFill>
                      <a:prstDash val="solid"/>
                      <a:round/>
                      <a:headEnd type="none" w="med" len="med"/>
                      <a:tailEnd type="none" w="med" len="med"/>
                    </a:lnB>
                  </a:tcPr>
                </a:tc>
              </a:tr>
              <a:tr h="119592">
                <a:tc>
                  <a:txBody>
                    <a:bodyPr/>
                    <a:lstStyle/>
                    <a:p>
                      <a:pPr marL="0" algn="l" fontAlgn="b"/>
                      <a:r>
                        <a:rPr lang="en-CA" sz="1000" b="1" i="0" u="none" strike="noStrike" dirty="0">
                          <a:solidFill>
                            <a:srgbClr val="000000"/>
                          </a:solidFill>
                          <a:latin typeface="Calibri"/>
                          <a:ea typeface="+mn-ea"/>
                          <a:cs typeface="+mn-cs"/>
                        </a:rPr>
                        <a:t>Adequacy of Roads:   </a:t>
                      </a:r>
                      <a:r>
                        <a:rPr lang="en-CA" sz="1000" b="0" i="0" u="none" strike="noStrike" dirty="0" smtClean="0">
                          <a:solidFill>
                            <a:srgbClr val="000000"/>
                          </a:solidFill>
                          <a:latin typeface="Calibri"/>
                          <a:ea typeface="+mn-ea"/>
                          <a:cs typeface="+mn-cs"/>
                        </a:rPr>
                        <a:t>% of </a:t>
                      </a:r>
                      <a:r>
                        <a:rPr lang="en-CA" sz="1000" b="0" i="0" u="none" strike="noStrike" dirty="0">
                          <a:solidFill>
                            <a:srgbClr val="000000"/>
                          </a:solidFill>
                          <a:latin typeface="Calibri"/>
                          <a:ea typeface="+mn-ea"/>
                          <a:cs typeface="+mn-cs"/>
                        </a:rPr>
                        <a:t>paved lane kilometres where the condition is rated as good to very good</a:t>
                      </a:r>
                    </a:p>
                  </a:txBody>
                  <a:tcPr marL="45720" marR="4572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46.3%</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56.3%</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N/A</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85.7%</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47.5%</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59.0%</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1" i="0" u="none" strike="noStrike" dirty="0">
                          <a:solidFill>
                            <a:srgbClr val="000000"/>
                          </a:solidFill>
                          <a:latin typeface="Calibri"/>
                          <a:ea typeface="+mn-ea"/>
                          <a:cs typeface="+mn-cs"/>
                        </a:rPr>
                        <a:t>80.6%</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452856">
                <a:tc>
                  <a:txBody>
                    <a:bodyPr/>
                    <a:lstStyle/>
                    <a:p>
                      <a:pPr marL="0" algn="l" fontAlgn="b"/>
                      <a:r>
                        <a:rPr lang="en-CA" sz="1000" b="1" i="0" u="none" strike="noStrike" dirty="0">
                          <a:solidFill>
                            <a:srgbClr val="000000"/>
                          </a:solidFill>
                          <a:latin typeface="Calibri"/>
                          <a:ea typeface="+mn-ea"/>
                          <a:cs typeface="+mn-cs"/>
                        </a:rPr>
                        <a:t>Adequacy of Bridges and Culverts</a:t>
                      </a:r>
                      <a:r>
                        <a:rPr lang="en-CA" sz="1000" b="0" i="0" u="none" strike="noStrike" dirty="0">
                          <a:solidFill>
                            <a:srgbClr val="000000"/>
                          </a:solidFill>
                          <a:latin typeface="Calibri"/>
                          <a:ea typeface="+mn-ea"/>
                          <a:cs typeface="+mn-cs"/>
                        </a:rPr>
                        <a:t>:   </a:t>
                      </a:r>
                      <a:endParaRPr lang="en-CA" sz="1000" b="0" i="0" u="none" strike="noStrike" dirty="0" smtClean="0">
                        <a:solidFill>
                          <a:srgbClr val="000000"/>
                        </a:solidFill>
                        <a:latin typeface="Calibri"/>
                        <a:ea typeface="+mn-ea"/>
                        <a:cs typeface="+mn-cs"/>
                      </a:endParaRPr>
                    </a:p>
                    <a:p>
                      <a:pPr marL="0" algn="l" fontAlgn="b"/>
                      <a:r>
                        <a:rPr lang="en-CA" sz="1000" b="0" i="0" u="none" strike="noStrike" dirty="0" smtClean="0">
                          <a:solidFill>
                            <a:srgbClr val="000000"/>
                          </a:solidFill>
                          <a:latin typeface="Calibri"/>
                          <a:ea typeface="+mn-ea"/>
                          <a:cs typeface="+mn-cs"/>
                        </a:rPr>
                        <a:t>% of </a:t>
                      </a:r>
                      <a:r>
                        <a:rPr lang="en-CA" sz="1000" b="0" i="0" u="none" strike="noStrike" dirty="0">
                          <a:solidFill>
                            <a:srgbClr val="000000"/>
                          </a:solidFill>
                          <a:latin typeface="Calibri"/>
                          <a:ea typeface="+mn-ea"/>
                          <a:cs typeface="+mn-cs"/>
                        </a:rPr>
                        <a:t>bridges and culverts where the condition is rated as good to very good</a:t>
                      </a:r>
                    </a:p>
                  </a:txBody>
                  <a:tcPr marL="45720" marR="4572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60.9%</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93.3%</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N/A</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100.0%</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25.0%</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0" i="0" u="none" strike="noStrike" dirty="0">
                          <a:solidFill>
                            <a:srgbClr val="000000"/>
                          </a:solidFill>
                          <a:latin typeface="Calibri"/>
                          <a:ea typeface="+mn-ea"/>
                          <a:cs typeface="+mn-cs"/>
                        </a:rPr>
                        <a:t>69.8%</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000" b="1" i="0" u="none" strike="noStrike" dirty="0">
                          <a:solidFill>
                            <a:srgbClr val="000000"/>
                          </a:solidFill>
                          <a:latin typeface="Calibri"/>
                          <a:ea typeface="+mn-ea"/>
                          <a:cs typeface="+mn-cs"/>
                        </a:rPr>
                        <a:t>35.8%</a:t>
                      </a:r>
                    </a:p>
                  </a:txBody>
                  <a:tcPr marL="45720" marR="4572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952340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5223"/>
            <a:ext cx="8255000" cy="1145977"/>
          </a:xfrm>
          <a:solidFill>
            <a:schemeClr val="tx2"/>
          </a:solidFill>
        </p:spPr>
        <p:txBody>
          <a:bodyPr/>
          <a:lstStyle/>
          <a:p>
            <a:r>
              <a:rPr lang="en-CA" sz="2400" dirty="0">
                <a:solidFill>
                  <a:schemeClr val="bg1"/>
                </a:solidFill>
              </a:rPr>
              <a:t>Explore opportunities to transfer roads capital works projects to the County, in exchange for taking on additional maintenance responsibilities in areas of County responsibility.</a:t>
            </a:r>
            <a:br>
              <a:rPr lang="en-CA" sz="2400" dirty="0">
                <a:solidFill>
                  <a:schemeClr val="bg1"/>
                </a:solidFill>
              </a:rPr>
            </a:br>
            <a:endParaRPr lang="en-US" sz="2400" dirty="0">
              <a:solidFill>
                <a:schemeClr val="bg1"/>
              </a:solidFill>
            </a:endParaRPr>
          </a:p>
        </p:txBody>
      </p:sp>
      <p:sp>
        <p:nvSpPr>
          <p:cNvPr id="3" name="Text Placeholder 2"/>
          <p:cNvSpPr>
            <a:spLocks noGrp="1"/>
          </p:cNvSpPr>
          <p:nvPr>
            <p:ph type="body" sz="quarter" idx="10"/>
          </p:nvPr>
        </p:nvSpPr>
        <p:spPr/>
        <p:txBody>
          <a:bodyPr/>
          <a:lstStyle/>
          <a:p>
            <a:pPr marL="177800" indent="-177800">
              <a:buFont typeface="Arial" pitchFamily="34" charset="0"/>
              <a:buChar char="•"/>
            </a:pPr>
            <a:endParaRPr lang="en-US" sz="1600" dirty="0" smtClean="0">
              <a:solidFill>
                <a:srgbClr val="000000"/>
              </a:solidFill>
            </a:endParaRPr>
          </a:p>
          <a:p>
            <a:pPr marL="177800" indent="-177800">
              <a:buFont typeface="Arial" pitchFamily="34" charset="0"/>
              <a:buChar char="•"/>
            </a:pPr>
            <a:endParaRPr lang="en-US" sz="1600" dirty="0" smtClean="0">
              <a:solidFill>
                <a:srgbClr val="000000"/>
              </a:solidFill>
            </a:endParaRPr>
          </a:p>
          <a:p>
            <a:pPr marL="177800" indent="-177800">
              <a:buFont typeface="Arial" pitchFamily="34" charset="0"/>
              <a:buChar char="•"/>
            </a:pPr>
            <a:endParaRPr lang="en-US" sz="1600" dirty="0" smtClean="0">
              <a:solidFill>
                <a:srgbClr val="000000"/>
              </a:solidFill>
            </a:endParaRPr>
          </a:p>
          <a:p>
            <a:pPr marL="177800" indent="-177800">
              <a:buFont typeface="Arial" pitchFamily="34" charset="0"/>
              <a:buChar char="•"/>
            </a:pPr>
            <a:r>
              <a:rPr lang="en-US" sz="1600" dirty="0" smtClean="0">
                <a:solidFill>
                  <a:srgbClr val="000000"/>
                </a:solidFill>
              </a:rPr>
              <a:t>The </a:t>
            </a:r>
            <a:r>
              <a:rPr lang="en-US" sz="1600" dirty="0">
                <a:solidFill>
                  <a:srgbClr val="000000"/>
                </a:solidFill>
              </a:rPr>
              <a:t>Town’s roads, bridges and culverts are generally not in a state of good repair. </a:t>
            </a:r>
          </a:p>
          <a:p>
            <a:pPr lvl="1"/>
            <a:r>
              <a:rPr lang="en-US" sz="1600" dirty="0">
                <a:solidFill>
                  <a:srgbClr val="000000"/>
                </a:solidFill>
              </a:rPr>
              <a:t>17 of Erin’s 48 bridges and culverts reviewed were in need of imminent replacement, with an additional five requiring replacement over the next ten years. (Oct 13)</a:t>
            </a:r>
          </a:p>
          <a:p>
            <a:pPr lvl="1"/>
            <a:r>
              <a:rPr lang="en-US" sz="1600" dirty="0">
                <a:solidFill>
                  <a:srgbClr val="000000"/>
                </a:solidFill>
              </a:rPr>
              <a:t>Cost of proper life-cycle maintenance of Erin’s bridges and culverts would cost roughly $10 million over the next ten years and $55 million over the next 50 years.</a:t>
            </a:r>
          </a:p>
          <a:p>
            <a:pPr marL="177800" indent="-177800">
              <a:buFont typeface="Arial" pitchFamily="34" charset="0"/>
              <a:buChar char="•"/>
            </a:pPr>
            <a:r>
              <a:rPr lang="en-US" sz="1600" dirty="0">
                <a:solidFill>
                  <a:srgbClr val="000000"/>
                </a:solidFill>
              </a:rPr>
              <a:t>T</a:t>
            </a:r>
            <a:r>
              <a:rPr lang="en-CA" sz="1600" dirty="0">
                <a:solidFill>
                  <a:srgbClr val="000000"/>
                </a:solidFill>
              </a:rPr>
              <a:t>he Town is not sufficiently equipped to handle the full task of roads capital management, and like many smaller municipalities relies heavily on the services of consulting engineers and contractors.  </a:t>
            </a:r>
            <a:endParaRPr lang="en-CA" sz="1600" dirty="0" smtClean="0">
              <a:solidFill>
                <a:srgbClr val="000000"/>
              </a:solidFill>
            </a:endParaRPr>
          </a:p>
          <a:p>
            <a:pPr marL="177800" indent="-177800">
              <a:buFont typeface="Arial" pitchFamily="34" charset="0"/>
              <a:buChar char="•"/>
            </a:pPr>
            <a:r>
              <a:rPr lang="en-CA" sz="1600" dirty="0" smtClean="0">
                <a:solidFill>
                  <a:srgbClr val="000000"/>
                </a:solidFill>
              </a:rPr>
              <a:t>We </a:t>
            </a:r>
            <a:r>
              <a:rPr lang="en-CA" sz="1600" dirty="0">
                <a:solidFill>
                  <a:srgbClr val="000000"/>
                </a:solidFill>
              </a:rPr>
              <a:t>recommend that Town explore the feasibility of the County assuming greater responsibility for roads jurisdiction or roads capital projects, in exchange for the Town assuming additional roads maintenance responsibilities, both directly and through its contractors</a:t>
            </a:r>
            <a:r>
              <a:rPr lang="en-CA" sz="1600" dirty="0" smtClean="0">
                <a:solidFill>
                  <a:srgbClr val="000000"/>
                </a:solidFill>
              </a:rPr>
              <a:t>.</a:t>
            </a:r>
            <a:endParaRPr lang="en-CA" sz="1600" dirty="0">
              <a:solidFill>
                <a:srgbClr val="000000"/>
              </a:solidFill>
            </a:endParaRPr>
          </a:p>
        </p:txBody>
      </p:sp>
    </p:spTree>
    <p:extLst>
      <p:ext uri="{BB962C8B-B14F-4D97-AF65-F5344CB8AC3E}">
        <p14:creationId xmlns:p14="http://schemas.microsoft.com/office/powerpoint/2010/main" xmlns="" val="2881226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835223"/>
            <a:ext cx="8255000" cy="1526977"/>
          </a:xfrm>
          <a:solidFill>
            <a:schemeClr val="tx2"/>
          </a:solidFill>
        </p:spPr>
        <p:txBody>
          <a:bodyPr/>
          <a:lstStyle/>
          <a:p>
            <a:r>
              <a:rPr lang="en-CA" sz="2400" dirty="0">
                <a:solidFill>
                  <a:schemeClr val="bg1"/>
                </a:solidFill>
              </a:rPr>
              <a:t>Review existing range and level of services, and matching them with staff and financial resources, with a view to meeting current priorities and ensuring that scarce resources are devoted to priority activities</a:t>
            </a:r>
            <a:br>
              <a:rPr lang="en-CA" sz="2400" dirty="0">
                <a:solidFill>
                  <a:schemeClr val="bg1"/>
                </a:solidFill>
              </a:rPr>
            </a:br>
            <a:endParaRPr lang="en-US" sz="2400" dirty="0">
              <a:solidFill>
                <a:schemeClr val="bg1"/>
              </a:solidFill>
            </a:endParaRPr>
          </a:p>
        </p:txBody>
      </p:sp>
      <p:sp>
        <p:nvSpPr>
          <p:cNvPr id="8" name="Text Placeholder 7"/>
          <p:cNvSpPr>
            <a:spLocks noGrp="1"/>
          </p:cNvSpPr>
          <p:nvPr>
            <p:ph type="body" sz="quarter" idx="10"/>
          </p:nvPr>
        </p:nvSpPr>
        <p:spPr>
          <a:xfrm>
            <a:off x="457200" y="2286000"/>
            <a:ext cx="8229600" cy="3429000"/>
          </a:xfrm>
        </p:spPr>
        <p:txBody>
          <a:bodyPr/>
          <a:lstStyle/>
          <a:p>
            <a:pPr marL="177800" indent="-177800">
              <a:buFont typeface="Arial" pitchFamily="34" charset="0"/>
              <a:buChar char="•"/>
            </a:pPr>
            <a:endParaRPr lang="en-CA" sz="1800" dirty="0" smtClean="0">
              <a:solidFill>
                <a:srgbClr val="000000"/>
              </a:solidFill>
            </a:endParaRPr>
          </a:p>
          <a:p>
            <a:pPr marL="177800" indent="-177800">
              <a:buFont typeface="Arial" pitchFamily="34" charset="0"/>
              <a:buChar char="•"/>
            </a:pPr>
            <a:r>
              <a:rPr lang="en-CA" sz="1800" dirty="0" smtClean="0">
                <a:solidFill>
                  <a:srgbClr val="000000"/>
                </a:solidFill>
              </a:rPr>
              <a:t>While </a:t>
            </a:r>
            <a:r>
              <a:rPr lang="en-CA" sz="1800" dirty="0">
                <a:solidFill>
                  <a:srgbClr val="000000"/>
                </a:solidFill>
              </a:rPr>
              <a:t>few doubt the merit of developing good performance data and detailed service-levels, is this a luxury of larger municipalities?  In practice, if the Town borrows from the pioneering work of other smaller municipalities, it should be possible to set performance standards for each of the key services provided by Erin, and to match the budgeted resources to the services, and to evaluate service delivery each year, or half the services every other year.  (The challenge may be more the age of the Town’s financial systems).</a:t>
            </a:r>
          </a:p>
          <a:p>
            <a:pPr marL="177800" indent="-177800">
              <a:buFont typeface="Arial" pitchFamily="34" charset="0"/>
              <a:buChar char="•"/>
            </a:pPr>
            <a:r>
              <a:rPr lang="en-CA" sz="1800" dirty="0" smtClean="0">
                <a:solidFill>
                  <a:srgbClr val="000000"/>
                </a:solidFill>
              </a:rPr>
              <a:t>Banff Example</a:t>
            </a:r>
          </a:p>
          <a:p>
            <a:pPr marL="342900" indent="-342900">
              <a:buFont typeface="+mj-lt"/>
              <a:buAutoNum type="arabicPeriod"/>
            </a:pPr>
            <a:endParaRPr lang="en-CA" sz="1200" dirty="0"/>
          </a:p>
          <a:p>
            <a:pPr marL="342900" indent="-342900">
              <a:buFont typeface="+mj-lt"/>
              <a:buAutoNum type="arabicPeriod"/>
            </a:pPr>
            <a:endParaRPr lang="en-CA" sz="1200" dirty="0"/>
          </a:p>
          <a:p>
            <a:endParaRPr lang="en-US" dirty="0"/>
          </a:p>
        </p:txBody>
      </p:sp>
    </p:spTree>
    <p:extLst>
      <p:ext uri="{BB962C8B-B14F-4D97-AF65-F5344CB8AC3E}">
        <p14:creationId xmlns:p14="http://schemas.microsoft.com/office/powerpoint/2010/main" xmlns="" val="1255255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5223"/>
            <a:ext cx="8255000" cy="917377"/>
          </a:xfrm>
          <a:solidFill>
            <a:srgbClr val="004990"/>
          </a:solidFill>
        </p:spPr>
        <p:txBody>
          <a:bodyPr/>
          <a:lstStyle/>
          <a:p>
            <a:r>
              <a:rPr lang="en-CA" sz="3200" dirty="0" smtClean="0">
                <a:solidFill>
                  <a:schemeClr val="bg1"/>
                </a:solidFill>
              </a:rPr>
              <a:t>3a. Improve customer service and the business climate </a:t>
            </a:r>
          </a:p>
        </p:txBody>
      </p:sp>
      <p:sp>
        <p:nvSpPr>
          <p:cNvPr id="3" name="Text Placeholder 2"/>
          <p:cNvSpPr>
            <a:spLocks noGrp="1"/>
          </p:cNvSpPr>
          <p:nvPr>
            <p:ph type="body" sz="quarter" idx="10"/>
          </p:nvPr>
        </p:nvSpPr>
        <p:spPr>
          <a:xfrm>
            <a:off x="457200" y="1905000"/>
            <a:ext cx="8229600" cy="2286000"/>
          </a:xfrm>
        </p:spPr>
        <p:txBody>
          <a:bodyPr/>
          <a:lstStyle/>
          <a:p>
            <a:pPr marL="173038" lvl="1" indent="-173038">
              <a:buFont typeface="Arial" pitchFamily="34" charset="0"/>
              <a:buChar char="•"/>
            </a:pPr>
            <a:r>
              <a:rPr lang="en-CA" sz="1450" dirty="0">
                <a:solidFill>
                  <a:srgbClr val="000000"/>
                </a:solidFill>
              </a:rPr>
              <a:t>T</a:t>
            </a:r>
            <a:r>
              <a:rPr lang="en-CA" sz="1450" dirty="0" smtClean="0">
                <a:solidFill>
                  <a:srgbClr val="000000"/>
                </a:solidFill>
              </a:rPr>
              <a:t>urnaround time for Erin’s buildings department in approving / not approving building applications was within the average of its peers for 2013, and below the provincial standard for residential, small and large commercial applications. (MPMP)</a:t>
            </a:r>
          </a:p>
          <a:p>
            <a:pPr marL="173038" lvl="1" indent="-173038">
              <a:buFont typeface="Arial" pitchFamily="34" charset="0"/>
              <a:buChar char="•"/>
            </a:pPr>
            <a:r>
              <a:rPr lang="en-CA" sz="1450" dirty="0" smtClean="0">
                <a:solidFill>
                  <a:srgbClr val="000000"/>
                </a:solidFill>
              </a:rPr>
              <a:t>The number of completed building permit applications is lower in Erin than among its peers in all categories.</a:t>
            </a:r>
          </a:p>
          <a:p>
            <a:pPr marL="173038" lvl="1" indent="-173038">
              <a:buFont typeface="Arial" pitchFamily="34" charset="0"/>
              <a:buChar char="•"/>
            </a:pPr>
            <a:r>
              <a:rPr lang="en-CA" sz="1450" dirty="0" smtClean="0">
                <a:solidFill>
                  <a:srgbClr val="000000"/>
                </a:solidFill>
              </a:rPr>
              <a:t> Volume of applications relative to the staffing level suggests the potential for productivity improvements. </a:t>
            </a:r>
          </a:p>
          <a:p>
            <a:pPr marL="173038" lvl="1" indent="-173038">
              <a:buFont typeface="Arial" pitchFamily="34" charset="0"/>
              <a:buChar char="•"/>
            </a:pPr>
            <a:r>
              <a:rPr lang="en-CA" sz="1450" dirty="0" smtClean="0">
                <a:solidFill>
                  <a:srgbClr val="000000"/>
                </a:solidFill>
              </a:rPr>
              <a:t> This might include staff taking-on new or wider responsibilities, in such areas as property standards enforcement, enforcement of fill regulations, expediting resolution of outstanding non-compliance cases and commenting-agency input, and facilitating the preparation of ‘complete applications’ by applicants for various planning and building approvals and permits.  </a:t>
            </a:r>
          </a:p>
          <a:p>
            <a:pPr marL="173038" lvl="1" indent="-173038">
              <a:buFont typeface="Arial" pitchFamily="34" charset="0"/>
              <a:buChar char="•"/>
            </a:pPr>
            <a:endParaRPr lang="en-CA" sz="1250" dirty="0" smtClean="0">
              <a:solidFill>
                <a:srgbClr val="000000"/>
              </a:solidFill>
            </a:endParaRPr>
          </a:p>
          <a:p>
            <a:pPr marL="173038" lvl="1" indent="-173038">
              <a:buFont typeface="Arial" pitchFamily="34" charset="0"/>
              <a:buChar char="•"/>
            </a:pPr>
            <a:endParaRPr lang="en-CA" sz="1250" dirty="0" smtClean="0">
              <a:solidFill>
                <a:srgbClr val="000000"/>
              </a:solidFill>
            </a:endParaRPr>
          </a:p>
          <a:p>
            <a:pPr marL="173038" lvl="1" indent="-173038">
              <a:buFont typeface="Arial" pitchFamily="34" charset="0"/>
              <a:buChar char="•"/>
            </a:pPr>
            <a:endParaRPr lang="en-CA" sz="1250" dirty="0" smtClean="0">
              <a:solidFill>
                <a:srgbClr val="000000"/>
              </a:solidFill>
            </a:endParaRPr>
          </a:p>
          <a:p>
            <a:pPr marL="173038" lvl="1" indent="-173038">
              <a:buFont typeface="Arial" pitchFamily="34" charset="0"/>
              <a:buChar char="•"/>
            </a:pPr>
            <a:endParaRPr lang="en-CA" sz="1250" dirty="0" smtClean="0">
              <a:solidFill>
                <a:srgbClr val="000000"/>
              </a:solidFill>
            </a:endParaRPr>
          </a:p>
          <a:p>
            <a:pPr marL="173038" lvl="1" indent="-173038">
              <a:buFont typeface="Arial" pitchFamily="34" charset="0"/>
              <a:buChar char="•"/>
            </a:pPr>
            <a:endParaRPr lang="en-CA" sz="1250" dirty="0" smtClean="0">
              <a:solidFill>
                <a:srgbClr val="000000"/>
              </a:solidFill>
            </a:endParaRPr>
          </a:p>
          <a:p>
            <a:pPr marL="173038" lvl="1" indent="-173038">
              <a:buFont typeface="Arial" pitchFamily="34" charset="0"/>
              <a:buChar char="•"/>
            </a:pPr>
            <a:endParaRPr lang="en-CA" sz="1250" dirty="0" smtClean="0"/>
          </a:p>
          <a:p>
            <a:pPr marL="173038" lvl="1" indent="-173038">
              <a:buFont typeface="Arial" pitchFamily="34" charset="0"/>
              <a:buChar char="•"/>
            </a:pPr>
            <a:r>
              <a:rPr lang="en-CA" sz="1250" dirty="0" smtClean="0"/>
              <a:t>. </a:t>
            </a:r>
          </a:p>
        </p:txBody>
      </p:sp>
      <p:graphicFrame>
        <p:nvGraphicFramePr>
          <p:cNvPr id="8" name="Table 7"/>
          <p:cNvGraphicFramePr>
            <a:graphicFrameLocks noGrp="1"/>
          </p:cNvGraphicFramePr>
          <p:nvPr>
            <p:extLst>
              <p:ext uri="{D42A27DB-BD31-4B8C-83A1-F6EECF244321}">
                <p14:modId xmlns:p14="http://schemas.microsoft.com/office/powerpoint/2010/main" xmlns="" val="2608310799"/>
              </p:ext>
            </p:extLst>
          </p:nvPr>
        </p:nvGraphicFramePr>
        <p:xfrm>
          <a:off x="381000" y="4419600"/>
          <a:ext cx="8381995" cy="1371600"/>
        </p:xfrm>
        <a:graphic>
          <a:graphicData uri="http://schemas.openxmlformats.org/drawingml/2006/table">
            <a:tbl>
              <a:tblPr firstRow="1" bandRow="1">
                <a:tableStyleId>{B301B821-A1FF-4177-AEE7-76D212191A09}</a:tableStyleId>
              </a:tblPr>
              <a:tblGrid>
                <a:gridCol w="3275323"/>
                <a:gridCol w="851112"/>
                <a:gridCol w="851112"/>
                <a:gridCol w="851112"/>
                <a:gridCol w="851112"/>
                <a:gridCol w="851112"/>
                <a:gridCol w="851112"/>
              </a:tblGrid>
              <a:tr h="38100">
                <a:tc>
                  <a:txBody>
                    <a:bodyPr/>
                    <a:lstStyle/>
                    <a:p>
                      <a:pPr marL="0" marR="0" indent="0" algn="ctr" defTabSz="914400" eaLnBrk="1" fontAlgn="b" latinLnBrk="0" hangingPunct="1">
                        <a:lnSpc>
                          <a:spcPct val="100000"/>
                        </a:lnSpc>
                        <a:spcBef>
                          <a:spcPts val="0"/>
                        </a:spcBef>
                        <a:spcAft>
                          <a:spcPts val="0"/>
                        </a:spcAft>
                        <a:buClrTx/>
                        <a:buSzTx/>
                        <a:buFontTx/>
                        <a:buNone/>
                        <a:tabLst/>
                        <a:defRPr/>
                      </a:pPr>
                      <a:r>
                        <a:rPr lang="en-CA" sz="1100" b="1" i="0" u="none" strike="noStrike" dirty="0" smtClean="0">
                          <a:solidFill>
                            <a:schemeClr val="bg1"/>
                          </a:solidFill>
                          <a:latin typeface="Calibri"/>
                          <a:ea typeface="+mn-ea"/>
                          <a:cs typeface="+mn-cs"/>
                        </a:rPr>
                        <a:t>Percentage of Complete Building Permit Applications </a:t>
                      </a:r>
                    </a:p>
                    <a:p>
                      <a:pPr marL="0" marR="0" indent="0" algn="ctr" defTabSz="914400" eaLnBrk="1" fontAlgn="b" latinLnBrk="0" hangingPunct="1">
                        <a:lnSpc>
                          <a:spcPct val="100000"/>
                        </a:lnSpc>
                        <a:spcBef>
                          <a:spcPts val="0"/>
                        </a:spcBef>
                        <a:spcAft>
                          <a:spcPts val="0"/>
                        </a:spcAft>
                        <a:buClrTx/>
                        <a:buSzTx/>
                        <a:buFontTx/>
                        <a:buNone/>
                        <a:tabLst/>
                        <a:defRPr/>
                      </a:pPr>
                      <a:r>
                        <a:rPr lang="en-CA" sz="1100" b="1" i="0" u="none" strike="noStrike" dirty="0" smtClean="0">
                          <a:solidFill>
                            <a:schemeClr val="bg1"/>
                          </a:solidFill>
                          <a:latin typeface="Calibri"/>
                          <a:ea typeface="+mn-ea"/>
                          <a:cs typeface="+mn-cs"/>
                        </a:rPr>
                        <a:t>(by Category):    </a:t>
                      </a:r>
                      <a:endParaRPr lang="en-CA" sz="1100" b="1" i="0" u="none" strike="noStrike" dirty="0">
                        <a:solidFill>
                          <a:schemeClr val="bg1"/>
                        </a:solidFill>
                        <a:latin typeface="Calibri"/>
                        <a:ea typeface="+mn-ea"/>
                        <a:cs typeface="+mn-cs"/>
                      </a:endParaRPr>
                    </a:p>
                  </a:txBody>
                  <a:tcPr marL="7620" marR="7620" marT="762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100" b="1" i="0" u="none" strike="noStrike" dirty="0">
                          <a:solidFill>
                            <a:schemeClr val="bg1"/>
                          </a:solidFill>
                          <a:latin typeface="Calibri"/>
                          <a:ea typeface="+mn-ea"/>
                          <a:cs typeface="+mn-cs"/>
                        </a:rPr>
                        <a:t>Town of Erin</a:t>
                      </a:r>
                    </a:p>
                  </a:txBody>
                  <a:tcPr marL="7620" marR="7620" marT="762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100" b="1" i="0" u="none" strike="noStrike" dirty="0" err="1">
                          <a:solidFill>
                            <a:schemeClr val="bg1"/>
                          </a:solidFill>
                          <a:latin typeface="Calibri"/>
                          <a:ea typeface="+mn-ea"/>
                          <a:cs typeface="+mn-cs"/>
                        </a:rPr>
                        <a:t>Puslinch</a:t>
                      </a:r>
                      <a:endParaRPr lang="en-CA" sz="1100" b="1" i="0" u="none" strike="noStrike" dirty="0">
                        <a:solidFill>
                          <a:schemeClr val="bg1"/>
                        </a:solidFill>
                        <a:latin typeface="Calibri"/>
                        <a:ea typeface="+mn-ea"/>
                        <a:cs typeface="+mn-cs"/>
                      </a:endParaRPr>
                    </a:p>
                  </a:txBody>
                  <a:tcPr marL="7620" marR="7620" marT="762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100" b="1" i="0" u="none" strike="noStrike" dirty="0" smtClean="0">
                          <a:solidFill>
                            <a:schemeClr val="bg1"/>
                          </a:solidFill>
                          <a:latin typeface="Calibri"/>
                          <a:ea typeface="+mn-ea"/>
                          <a:cs typeface="+mn-cs"/>
                        </a:rPr>
                        <a:t>Guelph / </a:t>
                      </a:r>
                      <a:r>
                        <a:rPr lang="en-CA" sz="1100" b="1" i="0" u="none" strike="noStrike" dirty="0" err="1" smtClean="0">
                          <a:solidFill>
                            <a:schemeClr val="bg1"/>
                          </a:solidFill>
                          <a:latin typeface="Calibri"/>
                          <a:ea typeface="+mn-ea"/>
                          <a:cs typeface="+mn-cs"/>
                        </a:rPr>
                        <a:t>Eramosa</a:t>
                      </a:r>
                      <a:endParaRPr lang="en-CA" sz="1100" b="1" i="0" u="none" strike="noStrike" dirty="0">
                        <a:solidFill>
                          <a:schemeClr val="bg1"/>
                        </a:solidFill>
                        <a:latin typeface="Calibri"/>
                        <a:ea typeface="+mn-ea"/>
                        <a:cs typeface="+mn-cs"/>
                      </a:endParaRPr>
                    </a:p>
                  </a:txBody>
                  <a:tcPr marL="7620" marR="7620" marT="762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algn="ctr" fontAlgn="b"/>
                      <a:r>
                        <a:rPr lang="en-CA" sz="1100" b="1" i="0" u="none" strike="noStrike" dirty="0">
                          <a:solidFill>
                            <a:schemeClr val="bg1"/>
                          </a:solidFill>
                          <a:latin typeface="Calibri"/>
                          <a:ea typeface="+mn-ea"/>
                          <a:cs typeface="+mn-cs"/>
                        </a:rPr>
                        <a:t>Center Wellington</a:t>
                      </a:r>
                    </a:p>
                  </a:txBody>
                  <a:tcPr marL="7620" marR="7620" marT="762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1" i="0" u="none" strike="noStrike" dirty="0">
                          <a:solidFill>
                            <a:schemeClr val="bg1"/>
                          </a:solidFill>
                          <a:latin typeface="Calibri"/>
                        </a:rPr>
                        <a:t>Weighted Average</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1" i="0" u="none" strike="noStrike" dirty="0">
                          <a:solidFill>
                            <a:schemeClr val="bg1"/>
                          </a:solidFill>
                          <a:latin typeface="Calibri"/>
                        </a:rPr>
                        <a:t>Erin vs. Average</a:t>
                      </a:r>
                    </a:p>
                  </a:txBody>
                  <a:tcPr marL="7620" marR="7620" marT="762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09550">
                <a:tc>
                  <a:txBody>
                    <a:bodyPr/>
                    <a:lstStyle/>
                    <a:p>
                      <a:pPr algn="ctr" fontAlgn="b"/>
                      <a:r>
                        <a:rPr lang="en-CA" sz="1100" b="1" i="0" u="none" strike="noStrike" dirty="0">
                          <a:solidFill>
                            <a:srgbClr val="000000"/>
                          </a:solidFill>
                          <a:latin typeface="Calibri"/>
                        </a:rPr>
                        <a:t>Houses </a:t>
                      </a:r>
                      <a:endParaRPr lang="en-CA" sz="1100" b="1" i="0" u="none" strike="noStrike" dirty="0" smtClean="0">
                        <a:solidFill>
                          <a:srgbClr val="000000"/>
                        </a:solidFill>
                        <a:latin typeface="Calibri"/>
                      </a:endParaRPr>
                    </a:p>
                    <a:p>
                      <a:pPr algn="ctr" fontAlgn="b"/>
                      <a:r>
                        <a:rPr lang="en-CA" sz="1100" b="0" i="0" u="none" strike="noStrike" dirty="0" smtClean="0">
                          <a:solidFill>
                            <a:srgbClr val="000000"/>
                          </a:solidFill>
                          <a:latin typeface="Calibri"/>
                        </a:rPr>
                        <a:t>(not </a:t>
                      </a:r>
                      <a:r>
                        <a:rPr lang="en-CA" sz="1100" b="0" i="0" u="none" strike="noStrike" dirty="0">
                          <a:solidFill>
                            <a:srgbClr val="000000"/>
                          </a:solidFill>
                          <a:latin typeface="Calibri"/>
                        </a:rPr>
                        <a:t>exceeding 3 storeys/600 square metres)</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400" b="1" i="0" u="none" strike="noStrike" dirty="0">
                          <a:solidFill>
                            <a:srgbClr val="000000"/>
                          </a:solidFill>
                          <a:latin typeface="Calibri"/>
                        </a:rPr>
                        <a:t>57%</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dirty="0">
                          <a:solidFill>
                            <a:srgbClr val="000000"/>
                          </a:solidFill>
                          <a:latin typeface="Calibri"/>
                        </a:rPr>
                        <a:t>90%</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dirty="0">
                          <a:solidFill>
                            <a:srgbClr val="000000"/>
                          </a:solidFill>
                          <a:latin typeface="Calibri"/>
                        </a:rPr>
                        <a:t>72%</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dirty="0">
                          <a:solidFill>
                            <a:srgbClr val="000000"/>
                          </a:solidFill>
                          <a:latin typeface="Calibri"/>
                        </a:rPr>
                        <a:t>96%</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dirty="0">
                          <a:solidFill>
                            <a:srgbClr val="000000"/>
                          </a:solidFill>
                          <a:latin typeface="Calibri"/>
                        </a:rPr>
                        <a:t>85%</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400" b="1" i="0" u="none" strike="noStrike" dirty="0">
                          <a:solidFill>
                            <a:srgbClr val="000000"/>
                          </a:solidFill>
                          <a:latin typeface="Calibri"/>
                        </a:rPr>
                        <a:t>67%</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09550">
                <a:tc>
                  <a:txBody>
                    <a:bodyPr/>
                    <a:lstStyle/>
                    <a:p>
                      <a:pPr algn="ctr" fontAlgn="b"/>
                      <a:r>
                        <a:rPr lang="en-CA" sz="1100" b="1" i="0" u="none" strike="noStrike" dirty="0">
                          <a:solidFill>
                            <a:srgbClr val="000000"/>
                          </a:solidFill>
                          <a:latin typeface="Calibri"/>
                        </a:rPr>
                        <a:t>Small Buildings </a:t>
                      </a:r>
                      <a:endParaRPr lang="en-CA" sz="1100" b="1" i="0" u="none" strike="noStrike" dirty="0" smtClean="0">
                        <a:solidFill>
                          <a:srgbClr val="000000"/>
                        </a:solidFill>
                        <a:latin typeface="Calibri"/>
                      </a:endParaRPr>
                    </a:p>
                    <a:p>
                      <a:pPr algn="ctr" fontAlgn="b"/>
                      <a:r>
                        <a:rPr lang="en-CA" sz="1100" b="0" i="0" u="none" strike="noStrike" dirty="0" smtClean="0">
                          <a:solidFill>
                            <a:srgbClr val="000000"/>
                          </a:solidFill>
                          <a:latin typeface="Calibri"/>
                        </a:rPr>
                        <a:t>(not </a:t>
                      </a:r>
                      <a:r>
                        <a:rPr lang="en-CA" sz="1100" b="0" i="0" u="none" strike="noStrike" dirty="0">
                          <a:solidFill>
                            <a:srgbClr val="000000"/>
                          </a:solidFill>
                          <a:latin typeface="Calibri"/>
                        </a:rPr>
                        <a:t>exceeding 3 </a:t>
                      </a:r>
                      <a:r>
                        <a:rPr lang="en-CA" sz="1100" b="0" i="0" u="none" strike="noStrike" dirty="0" smtClean="0">
                          <a:solidFill>
                            <a:srgbClr val="000000"/>
                          </a:solidFill>
                          <a:latin typeface="Calibri"/>
                        </a:rPr>
                        <a:t>storeys /</a:t>
                      </a:r>
                      <a:r>
                        <a:rPr lang="en-CA" sz="1100" b="0" i="0" u="none" strike="noStrike" dirty="0">
                          <a:solidFill>
                            <a:srgbClr val="000000"/>
                          </a:solidFill>
                          <a:latin typeface="Calibri"/>
                        </a:rPr>
                        <a:t>600 </a:t>
                      </a:r>
                      <a:r>
                        <a:rPr lang="en-CA" sz="1100" b="0" i="0" u="none" strike="noStrike" dirty="0" smtClean="0">
                          <a:solidFill>
                            <a:srgbClr val="000000"/>
                          </a:solidFill>
                          <a:latin typeface="Calibri"/>
                        </a:rPr>
                        <a:t>square metres)   </a:t>
                      </a:r>
                      <a:endParaRPr lang="en-CA" sz="110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400" b="1" i="0" u="none" strike="noStrike" dirty="0">
                          <a:solidFill>
                            <a:srgbClr val="000000"/>
                          </a:solidFill>
                          <a:latin typeface="Calibri"/>
                        </a:rPr>
                        <a:t>79%</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dirty="0">
                          <a:solidFill>
                            <a:srgbClr val="000000"/>
                          </a:solidFill>
                          <a:latin typeface="Calibri"/>
                        </a:rPr>
                        <a:t>100%</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dirty="0">
                          <a:solidFill>
                            <a:srgbClr val="000000"/>
                          </a:solidFill>
                          <a:latin typeface="Calibri"/>
                        </a:rPr>
                        <a:t>17%</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a:solidFill>
                            <a:srgbClr val="000000"/>
                          </a:solidFill>
                          <a:latin typeface="Calibri"/>
                        </a:rPr>
                        <a:t>88%</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a:solidFill>
                            <a:srgbClr val="000000"/>
                          </a:solidFill>
                          <a:latin typeface="Calibri"/>
                        </a:rPr>
                        <a:t>82%</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400" b="1" i="0" u="none" strike="noStrike" dirty="0">
                          <a:solidFill>
                            <a:srgbClr val="000000"/>
                          </a:solidFill>
                          <a:latin typeface="Calibri"/>
                        </a:rPr>
                        <a:t>97%</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09550">
                <a:tc>
                  <a:txBody>
                    <a:bodyPr/>
                    <a:lstStyle/>
                    <a:p>
                      <a:pPr algn="ctr" fontAlgn="b"/>
                      <a:r>
                        <a:rPr lang="en-CA" sz="1100" b="1" i="0" u="none" strike="noStrike" dirty="0">
                          <a:solidFill>
                            <a:srgbClr val="000000"/>
                          </a:solidFill>
                          <a:latin typeface="Calibri"/>
                        </a:rPr>
                        <a:t>Large Buildings </a:t>
                      </a:r>
                      <a:endParaRPr lang="en-CA" sz="1100" b="1" i="0" u="none" strike="noStrike" dirty="0" smtClean="0">
                        <a:solidFill>
                          <a:srgbClr val="000000"/>
                        </a:solidFill>
                        <a:latin typeface="Calibri"/>
                      </a:endParaRPr>
                    </a:p>
                    <a:p>
                      <a:pPr algn="ctr" fontAlgn="b"/>
                      <a:r>
                        <a:rPr lang="en-CA" sz="1100" b="0" i="0" u="none" strike="noStrike" dirty="0" smtClean="0">
                          <a:solidFill>
                            <a:srgbClr val="000000"/>
                          </a:solidFill>
                          <a:latin typeface="Calibri"/>
                        </a:rPr>
                        <a:t>(</a:t>
                      </a:r>
                      <a:r>
                        <a:rPr lang="en-CA" sz="1100" b="0" i="0" u="none" strike="noStrike" dirty="0">
                          <a:solidFill>
                            <a:srgbClr val="000000"/>
                          </a:solidFill>
                          <a:latin typeface="Calibri"/>
                        </a:rPr>
                        <a:t>large residential/commercial/industrial/institutional)</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400" b="1" i="0" u="none" strike="noStrike" dirty="0">
                          <a:solidFill>
                            <a:srgbClr val="000000"/>
                          </a:solidFill>
                          <a:latin typeface="Calibri"/>
                        </a:rPr>
                        <a:t>55%</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dirty="0">
                          <a:solidFill>
                            <a:srgbClr val="000000"/>
                          </a:solidFill>
                          <a:latin typeface="Calibri"/>
                        </a:rPr>
                        <a:t>100%</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dirty="0">
                          <a:solidFill>
                            <a:srgbClr val="000000"/>
                          </a:solidFill>
                          <a:latin typeface="Calibri"/>
                        </a:rPr>
                        <a:t>73%</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dirty="0">
                          <a:solidFill>
                            <a:srgbClr val="000000"/>
                          </a:solidFill>
                          <a:latin typeface="Calibri"/>
                        </a:rPr>
                        <a:t>92%</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100" b="0" i="0" u="none" strike="noStrike" dirty="0">
                          <a:solidFill>
                            <a:srgbClr val="000000"/>
                          </a:solidFill>
                          <a:latin typeface="Calibri"/>
                        </a:rPr>
                        <a:t>83%</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400" b="1" i="0" u="none" strike="noStrike" dirty="0">
                          <a:solidFill>
                            <a:srgbClr val="000000"/>
                          </a:solidFill>
                          <a:latin typeface="Calibri"/>
                        </a:rPr>
                        <a:t>65%</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55000" cy="307777"/>
          </a:xfrm>
        </p:spPr>
        <p:txBody>
          <a:bodyPr/>
          <a:lstStyle/>
          <a:p>
            <a:endParaRPr lang="en-CA" dirty="0"/>
          </a:p>
        </p:txBody>
      </p:sp>
      <p:sp>
        <p:nvSpPr>
          <p:cNvPr id="3" name="Text Placeholder 2"/>
          <p:cNvSpPr>
            <a:spLocks noGrp="1"/>
          </p:cNvSpPr>
          <p:nvPr>
            <p:ph type="body" sz="quarter" idx="10"/>
          </p:nvPr>
        </p:nvSpPr>
        <p:spPr>
          <a:xfrm>
            <a:off x="304800" y="1066800"/>
            <a:ext cx="8534400" cy="4724400"/>
          </a:xfrm>
        </p:spPr>
        <p:txBody>
          <a:bodyPr/>
          <a:lstStyle/>
          <a:p>
            <a:pPr marL="0" indent="0">
              <a:buNone/>
            </a:pPr>
            <a:endParaRPr lang="en-US" sz="1800" b="1" dirty="0" smtClean="0"/>
          </a:p>
          <a:p>
            <a:pPr marL="0" indent="0">
              <a:buNone/>
            </a:pPr>
            <a:r>
              <a:rPr lang="en-US" sz="1800" b="1" dirty="0" smtClean="0"/>
              <a:t>Planning Functions</a:t>
            </a:r>
            <a:r>
              <a:rPr lang="en-US" dirty="0"/>
              <a:t> </a:t>
            </a:r>
          </a:p>
          <a:p>
            <a:pPr marL="177800" indent="-177800"/>
            <a:r>
              <a:rPr lang="en-US" sz="1800" dirty="0" smtClean="0">
                <a:solidFill>
                  <a:srgbClr val="000000"/>
                </a:solidFill>
              </a:rPr>
              <a:t>Council has often heard public calls for  a review of municipal planning services.</a:t>
            </a:r>
            <a:r>
              <a:rPr lang="en-US" sz="1800" dirty="0">
                <a:solidFill>
                  <a:srgbClr val="000000"/>
                </a:solidFill>
              </a:rPr>
              <a:t>  </a:t>
            </a:r>
            <a:endParaRPr lang="en-US" sz="1800" dirty="0" smtClean="0">
              <a:solidFill>
                <a:srgbClr val="000000"/>
              </a:solidFill>
            </a:endParaRPr>
          </a:p>
          <a:p>
            <a:pPr marL="177800" indent="-177800"/>
            <a:r>
              <a:rPr lang="en-US" sz="1800" dirty="0" smtClean="0">
                <a:solidFill>
                  <a:srgbClr val="000000"/>
                </a:solidFill>
              </a:rPr>
              <a:t>As </a:t>
            </a:r>
            <a:r>
              <a:rPr lang="en-US" sz="1800" dirty="0">
                <a:solidFill>
                  <a:srgbClr val="000000"/>
                </a:solidFill>
              </a:rPr>
              <a:t>part of 2015’s budget process, </a:t>
            </a:r>
            <a:r>
              <a:rPr lang="en-US" sz="1800" dirty="0" err="1">
                <a:solidFill>
                  <a:srgbClr val="000000"/>
                </a:solidFill>
              </a:rPr>
              <a:t>StrategyCorp</a:t>
            </a:r>
            <a:r>
              <a:rPr lang="en-US" sz="1800" dirty="0">
                <a:solidFill>
                  <a:srgbClr val="000000"/>
                </a:solidFill>
              </a:rPr>
              <a:t> </a:t>
            </a:r>
            <a:r>
              <a:rPr lang="en-US" sz="1800" dirty="0" smtClean="0">
                <a:solidFill>
                  <a:srgbClr val="000000"/>
                </a:solidFill>
              </a:rPr>
              <a:t> produced  an independent </a:t>
            </a:r>
            <a:r>
              <a:rPr lang="en-US" sz="1800" dirty="0">
                <a:solidFill>
                  <a:srgbClr val="000000"/>
                </a:solidFill>
              </a:rPr>
              <a:t>review of the various planning servicing </a:t>
            </a:r>
            <a:r>
              <a:rPr lang="en-US" sz="1800" dirty="0" smtClean="0">
                <a:solidFill>
                  <a:srgbClr val="000000"/>
                </a:solidFill>
              </a:rPr>
              <a:t>options</a:t>
            </a:r>
            <a:r>
              <a:rPr lang="en-US" sz="1800" dirty="0">
                <a:solidFill>
                  <a:srgbClr val="000000"/>
                </a:solidFill>
              </a:rPr>
              <a:t>.</a:t>
            </a:r>
            <a:endParaRPr lang="en-US" sz="1800" dirty="0" smtClean="0">
              <a:solidFill>
                <a:srgbClr val="000000"/>
              </a:solidFill>
            </a:endParaRPr>
          </a:p>
          <a:p>
            <a:pPr marL="177800" indent="-177800"/>
            <a:r>
              <a:rPr lang="en-US" sz="1800" dirty="0" smtClean="0">
                <a:solidFill>
                  <a:srgbClr val="000000"/>
                </a:solidFill>
              </a:rPr>
              <a:t>We concluded that the process would be improved if </a:t>
            </a:r>
            <a:r>
              <a:rPr lang="en-US" sz="1800" dirty="0">
                <a:solidFill>
                  <a:srgbClr val="000000"/>
                </a:solidFill>
              </a:rPr>
              <a:t>the Building </a:t>
            </a:r>
            <a:r>
              <a:rPr lang="en-US" sz="1800" dirty="0" smtClean="0">
                <a:solidFill>
                  <a:srgbClr val="000000"/>
                </a:solidFill>
              </a:rPr>
              <a:t>Department assumed the </a:t>
            </a:r>
            <a:r>
              <a:rPr lang="en-US" sz="1800" dirty="0">
                <a:solidFill>
                  <a:srgbClr val="000000"/>
                </a:solidFill>
              </a:rPr>
              <a:t>responsibilities </a:t>
            </a:r>
            <a:r>
              <a:rPr lang="en-US" sz="1800" dirty="0" smtClean="0">
                <a:solidFill>
                  <a:srgbClr val="000000"/>
                </a:solidFill>
              </a:rPr>
              <a:t>of:  </a:t>
            </a:r>
            <a:r>
              <a:rPr lang="en-US" sz="1800" dirty="0">
                <a:solidFill>
                  <a:srgbClr val="000000"/>
                </a:solidFill>
              </a:rPr>
              <a:t>site plan review and agreements; minor variance applications; site alteration permits and complaints; development and subdivision </a:t>
            </a:r>
            <a:r>
              <a:rPr lang="en-US" sz="1800" dirty="0" smtClean="0">
                <a:solidFill>
                  <a:srgbClr val="000000"/>
                </a:solidFill>
              </a:rPr>
              <a:t>agreements; and, </a:t>
            </a:r>
            <a:r>
              <a:rPr lang="en-US" sz="1800" dirty="0">
                <a:solidFill>
                  <a:srgbClr val="000000"/>
                </a:solidFill>
              </a:rPr>
              <a:t>administrative tasks.   </a:t>
            </a:r>
            <a:endParaRPr lang="en-US" sz="1800" dirty="0" smtClean="0">
              <a:solidFill>
                <a:srgbClr val="000000"/>
              </a:solidFill>
            </a:endParaRPr>
          </a:p>
          <a:p>
            <a:pPr marL="177800" indent="-177800"/>
            <a:r>
              <a:rPr lang="en-US" sz="1800" dirty="0" smtClean="0">
                <a:solidFill>
                  <a:srgbClr val="000000"/>
                </a:solidFill>
              </a:rPr>
              <a:t>This </a:t>
            </a:r>
            <a:r>
              <a:rPr lang="en-US" sz="1800" dirty="0">
                <a:solidFill>
                  <a:srgbClr val="000000"/>
                </a:solidFill>
              </a:rPr>
              <a:t>reallocation of </a:t>
            </a:r>
            <a:r>
              <a:rPr lang="en-US" sz="1800" dirty="0" smtClean="0">
                <a:solidFill>
                  <a:srgbClr val="000000"/>
                </a:solidFill>
              </a:rPr>
              <a:t>work has been complemented by contracting the </a:t>
            </a:r>
            <a:r>
              <a:rPr lang="en-US" sz="1800" dirty="0">
                <a:solidFill>
                  <a:srgbClr val="000000"/>
                </a:solidFill>
              </a:rPr>
              <a:t>Town’s planning functions to the </a:t>
            </a:r>
            <a:r>
              <a:rPr lang="en-US" sz="1800" dirty="0" smtClean="0">
                <a:solidFill>
                  <a:srgbClr val="000000"/>
                </a:solidFill>
              </a:rPr>
              <a:t>County, while ensuring local presence and input. </a:t>
            </a:r>
          </a:p>
          <a:p>
            <a:pPr marL="177800" indent="-177800"/>
            <a:r>
              <a:rPr lang="en-US" sz="1800" dirty="0" smtClean="0">
                <a:solidFill>
                  <a:srgbClr val="000000"/>
                </a:solidFill>
              </a:rPr>
              <a:t> The preliminary results from these changes appear very beneficial to the </a:t>
            </a:r>
            <a:r>
              <a:rPr lang="en-US" sz="1800" dirty="0">
                <a:solidFill>
                  <a:srgbClr val="000000"/>
                </a:solidFill>
              </a:rPr>
              <a:t>Town </a:t>
            </a:r>
            <a:r>
              <a:rPr lang="en-US" sz="1800" dirty="0" smtClean="0">
                <a:solidFill>
                  <a:srgbClr val="000000"/>
                </a:solidFill>
              </a:rPr>
              <a:t>and its planning process clients, including </a:t>
            </a:r>
            <a:r>
              <a:rPr lang="en-US" sz="1800" dirty="0">
                <a:solidFill>
                  <a:srgbClr val="000000"/>
                </a:solidFill>
              </a:rPr>
              <a:t>cost savings, increased efficiency and effectiveness of </a:t>
            </a:r>
            <a:r>
              <a:rPr lang="en-US" sz="1800" dirty="0" smtClean="0">
                <a:solidFill>
                  <a:srgbClr val="000000"/>
                </a:solidFill>
              </a:rPr>
              <a:t>service-delivery, </a:t>
            </a:r>
            <a:r>
              <a:rPr lang="en-US" sz="1800" dirty="0">
                <a:solidFill>
                  <a:srgbClr val="000000"/>
                </a:solidFill>
              </a:rPr>
              <a:t>and ultimately improving customer service.</a:t>
            </a:r>
          </a:p>
          <a:p>
            <a:pPr marL="177800" indent="-177800">
              <a:spcBef>
                <a:spcPts val="400"/>
              </a:spcBef>
            </a:pPr>
            <a:endParaRPr lang="en-CA" sz="1250" dirty="0" smtClean="0">
              <a:solidFill>
                <a:srgbClr val="000000"/>
              </a:solidFill>
            </a:endParaRPr>
          </a:p>
        </p:txBody>
      </p:sp>
      <p:sp>
        <p:nvSpPr>
          <p:cNvPr id="4" name="Title 1"/>
          <p:cNvSpPr txBox="1">
            <a:spLocks/>
          </p:cNvSpPr>
          <p:nvPr/>
        </p:nvSpPr>
        <p:spPr>
          <a:xfrm>
            <a:off x="457200" y="228600"/>
            <a:ext cx="8255000" cy="1143000"/>
          </a:xfrm>
          <a:prstGeom prst="rect">
            <a:avLst/>
          </a:prstGeom>
          <a:solidFill>
            <a:srgbClr val="004990"/>
          </a:solidFill>
        </p:spPr>
        <p:txBody>
          <a:bodyPr lIns="0" tIns="0" rIns="0" bIns="0"/>
          <a:lstStyle/>
          <a:p>
            <a:pPr marL="87313" lvl="0"/>
            <a:r>
              <a:rPr lang="en-CA" sz="2400" dirty="0" smtClean="0">
                <a:solidFill>
                  <a:schemeClr val="bg1"/>
                </a:solidFill>
              </a:rPr>
              <a:t>3a. Improve customer service and the business climate - Greater efficiency and effectiveness in building, planning, water, and economic development</a:t>
            </a:r>
            <a:endParaRPr kumimoji="0" lang="en-CA" sz="2400" b="0" i="0" u="none" strike="noStrike" kern="0" cap="none" spc="0" normalizeH="0" baseline="0" noProof="0" dirty="0" smtClean="0">
              <a:ln>
                <a:noFill/>
              </a:ln>
              <a:solidFill>
                <a:schemeClr val="bg1"/>
              </a:solidFill>
              <a:effectLst/>
              <a:uLnTx/>
              <a:uFillTx/>
              <a:latin typeface="Calibri Light" pitchFamily="34" charset="0"/>
              <a:ea typeface="+mj-ea"/>
              <a:cs typeface="Calibri Light" pitchFamily="34" charset="0"/>
            </a:endParaRPr>
          </a:p>
        </p:txBody>
      </p:sp>
    </p:spTree>
    <p:extLst>
      <p:ext uri="{BB962C8B-B14F-4D97-AF65-F5344CB8AC3E}">
        <p14:creationId xmlns:p14="http://schemas.microsoft.com/office/powerpoint/2010/main" xmlns="" val="2039225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sosceles Triangle 7"/>
          <p:cNvSpPr/>
          <p:nvPr/>
        </p:nvSpPr>
        <p:spPr>
          <a:xfrm rot="10800000">
            <a:off x="3428999" y="3632200"/>
            <a:ext cx="2582915" cy="1676400"/>
          </a:xfrm>
          <a:prstGeom prs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p:txBody>
          <a:bodyPr/>
          <a:lstStyle/>
          <a:p>
            <a:r>
              <a:rPr lang="en-CA" sz="3000" dirty="0" smtClean="0"/>
              <a:t>Operational Review Objectives and Context</a:t>
            </a:r>
            <a:endParaRPr lang="en-CA" sz="3000" dirty="0"/>
          </a:p>
        </p:txBody>
      </p:sp>
      <p:sp>
        <p:nvSpPr>
          <p:cNvPr id="2" name="Rectangle 1"/>
          <p:cNvSpPr/>
          <p:nvPr/>
        </p:nvSpPr>
        <p:spPr>
          <a:xfrm>
            <a:off x="5562600" y="1346200"/>
            <a:ext cx="3429000" cy="3352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en-CA" sz="2400" dirty="0" smtClean="0">
                <a:solidFill>
                  <a:schemeClr val="bg1"/>
                </a:solidFill>
              </a:rPr>
              <a:t> </a:t>
            </a:r>
            <a:r>
              <a:rPr lang="en-CA" sz="2400" dirty="0">
                <a:solidFill>
                  <a:schemeClr val="bg1"/>
                </a:solidFill>
              </a:rPr>
              <a:t>2015-2020 Strategic </a:t>
            </a:r>
            <a:r>
              <a:rPr lang="en-CA" sz="2400" dirty="0" smtClean="0">
                <a:solidFill>
                  <a:schemeClr val="bg1"/>
                </a:solidFill>
              </a:rPr>
              <a:t>Plan</a:t>
            </a:r>
          </a:p>
          <a:p>
            <a:pPr marL="285750" indent="-285750">
              <a:spcAft>
                <a:spcPts val="600"/>
              </a:spcAft>
              <a:buFont typeface="Arial" panose="020B0604020202020204" pitchFamily="34" charset="0"/>
              <a:buChar char="•"/>
            </a:pPr>
            <a:r>
              <a:rPr lang="en-CA" dirty="0" smtClean="0">
                <a:solidFill>
                  <a:schemeClr val="bg1"/>
                </a:solidFill>
              </a:rPr>
              <a:t>Capital </a:t>
            </a:r>
            <a:r>
              <a:rPr lang="en-CA" dirty="0">
                <a:solidFill>
                  <a:schemeClr val="bg1"/>
                </a:solidFill>
              </a:rPr>
              <a:t>Challenges;</a:t>
            </a:r>
          </a:p>
          <a:p>
            <a:pPr marL="285750" indent="-285750">
              <a:spcAft>
                <a:spcPts val="600"/>
              </a:spcAft>
              <a:buFont typeface="Arial" panose="020B0604020202020204" pitchFamily="34" charset="0"/>
              <a:buChar char="•"/>
            </a:pPr>
            <a:r>
              <a:rPr lang="en-CA" dirty="0">
                <a:solidFill>
                  <a:schemeClr val="bg1"/>
                </a:solidFill>
              </a:rPr>
              <a:t>Drinking water legislation </a:t>
            </a:r>
            <a:r>
              <a:rPr lang="en-CA" dirty="0" smtClean="0">
                <a:solidFill>
                  <a:schemeClr val="bg1"/>
                </a:solidFill>
              </a:rPr>
              <a:t>compliance;</a:t>
            </a:r>
            <a:endParaRPr lang="en-CA" dirty="0">
              <a:solidFill>
                <a:schemeClr val="bg1"/>
              </a:solidFill>
            </a:endParaRPr>
          </a:p>
          <a:p>
            <a:pPr marL="285750" indent="-285750">
              <a:spcAft>
                <a:spcPts val="600"/>
              </a:spcAft>
              <a:buFont typeface="Arial" panose="020B0604020202020204" pitchFamily="34" charset="0"/>
              <a:buChar char="•"/>
            </a:pPr>
            <a:r>
              <a:rPr lang="en-CA" dirty="0">
                <a:solidFill>
                  <a:schemeClr val="bg1"/>
                </a:solidFill>
              </a:rPr>
              <a:t>Recreational facilities standards;</a:t>
            </a:r>
          </a:p>
          <a:p>
            <a:pPr marL="285750" indent="-285750">
              <a:spcAft>
                <a:spcPts val="600"/>
              </a:spcAft>
              <a:buFont typeface="Arial" panose="020B0604020202020204" pitchFamily="34" charset="0"/>
              <a:buChar char="•"/>
            </a:pPr>
            <a:r>
              <a:rPr lang="en-CA" dirty="0">
                <a:solidFill>
                  <a:schemeClr val="bg1"/>
                </a:solidFill>
              </a:rPr>
              <a:t>Creation of an asset management plan; and</a:t>
            </a:r>
          </a:p>
          <a:p>
            <a:pPr marL="285750" indent="-285750">
              <a:spcAft>
                <a:spcPts val="600"/>
              </a:spcAft>
              <a:buFont typeface="Arial" panose="020B0604020202020204" pitchFamily="34" charset="0"/>
              <a:buChar char="•"/>
            </a:pPr>
            <a:r>
              <a:rPr lang="en-CA" dirty="0">
                <a:solidFill>
                  <a:schemeClr val="bg1"/>
                </a:solidFill>
              </a:rPr>
              <a:t>Highway maintenance.</a:t>
            </a:r>
            <a:endParaRPr lang="en-CA" sz="1000" dirty="0">
              <a:solidFill>
                <a:schemeClr val="bg1"/>
              </a:solidFill>
            </a:endParaRPr>
          </a:p>
          <a:p>
            <a:pPr algn="ctr"/>
            <a:endParaRPr lang="en-US" dirty="0"/>
          </a:p>
        </p:txBody>
      </p:sp>
      <p:sp>
        <p:nvSpPr>
          <p:cNvPr id="6" name="Rectangle 5"/>
          <p:cNvSpPr/>
          <p:nvPr/>
        </p:nvSpPr>
        <p:spPr>
          <a:xfrm>
            <a:off x="381000" y="1346200"/>
            <a:ext cx="3429000" cy="3352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CA" sz="2400" dirty="0" smtClean="0">
                <a:solidFill>
                  <a:schemeClr val="bg1"/>
                </a:solidFill>
              </a:rPr>
              <a:t>RFP Instructions</a:t>
            </a:r>
          </a:p>
          <a:p>
            <a:pPr marL="285750" indent="-285750">
              <a:spcAft>
                <a:spcPts val="600"/>
              </a:spcAft>
              <a:buFont typeface="Arial" panose="020B0604020202020204" pitchFamily="34" charset="0"/>
              <a:buChar char="•"/>
            </a:pPr>
            <a:r>
              <a:rPr lang="en-CA" dirty="0" smtClean="0">
                <a:solidFill>
                  <a:schemeClr val="bg1"/>
                </a:solidFill>
              </a:rPr>
              <a:t>Confirm </a:t>
            </a:r>
            <a:r>
              <a:rPr lang="en-CA" dirty="0">
                <a:solidFill>
                  <a:schemeClr val="bg1"/>
                </a:solidFill>
              </a:rPr>
              <a:t>that existing policies, practices and program delivery reflect “best practice</a:t>
            </a:r>
            <a:r>
              <a:rPr lang="en-CA" dirty="0" smtClean="0">
                <a:solidFill>
                  <a:schemeClr val="bg1"/>
                </a:solidFill>
              </a:rPr>
              <a:t>”;</a:t>
            </a:r>
            <a:endParaRPr lang="en-CA" dirty="0">
              <a:solidFill>
                <a:schemeClr val="bg1"/>
              </a:solidFill>
            </a:endParaRPr>
          </a:p>
          <a:p>
            <a:pPr marL="285750" indent="-285750">
              <a:spcAft>
                <a:spcPts val="600"/>
              </a:spcAft>
              <a:buFont typeface="Arial" panose="020B0604020202020204" pitchFamily="34" charset="0"/>
              <a:buChar char="•"/>
            </a:pPr>
            <a:r>
              <a:rPr lang="en-CA" dirty="0" smtClean="0">
                <a:solidFill>
                  <a:schemeClr val="bg1"/>
                </a:solidFill>
              </a:rPr>
              <a:t>Identify </a:t>
            </a:r>
            <a:r>
              <a:rPr lang="en-CA" dirty="0">
                <a:solidFill>
                  <a:schemeClr val="bg1"/>
                </a:solidFill>
              </a:rPr>
              <a:t>areas of </a:t>
            </a:r>
            <a:r>
              <a:rPr lang="en-CA" dirty="0" smtClean="0">
                <a:solidFill>
                  <a:schemeClr val="bg1"/>
                </a:solidFill>
              </a:rPr>
              <a:t>efficiency;</a:t>
            </a:r>
            <a:endParaRPr lang="en-CA" dirty="0">
              <a:solidFill>
                <a:schemeClr val="bg1"/>
              </a:solidFill>
            </a:endParaRPr>
          </a:p>
          <a:p>
            <a:pPr marL="285750" indent="-285750">
              <a:spcAft>
                <a:spcPts val="600"/>
              </a:spcAft>
              <a:buFont typeface="Arial" panose="020B0604020202020204" pitchFamily="34" charset="0"/>
              <a:buChar char="•"/>
            </a:pPr>
            <a:r>
              <a:rPr lang="en-CA" dirty="0" smtClean="0">
                <a:solidFill>
                  <a:schemeClr val="bg1"/>
                </a:solidFill>
              </a:rPr>
              <a:t>Identify opportunities </a:t>
            </a:r>
            <a:r>
              <a:rPr lang="en-CA" dirty="0">
                <a:solidFill>
                  <a:schemeClr val="bg1"/>
                </a:solidFill>
              </a:rPr>
              <a:t>for </a:t>
            </a:r>
            <a:r>
              <a:rPr lang="en-CA" dirty="0" smtClean="0">
                <a:solidFill>
                  <a:schemeClr val="bg1"/>
                </a:solidFill>
              </a:rPr>
              <a:t>synergies;</a:t>
            </a:r>
            <a:endParaRPr lang="en-CA" dirty="0">
              <a:solidFill>
                <a:schemeClr val="bg1"/>
              </a:solidFill>
            </a:endParaRPr>
          </a:p>
          <a:p>
            <a:pPr marL="285750" indent="-285750">
              <a:spcAft>
                <a:spcPts val="600"/>
              </a:spcAft>
              <a:buFont typeface="Arial" panose="020B0604020202020204" pitchFamily="34" charset="0"/>
              <a:buChar char="•"/>
            </a:pPr>
            <a:r>
              <a:rPr lang="en-CA" dirty="0" smtClean="0">
                <a:solidFill>
                  <a:schemeClr val="bg1"/>
                </a:solidFill>
              </a:rPr>
              <a:t>Assess resource </a:t>
            </a:r>
            <a:r>
              <a:rPr lang="en-CA" dirty="0">
                <a:solidFill>
                  <a:schemeClr val="bg1"/>
                </a:solidFill>
              </a:rPr>
              <a:t>needs; </a:t>
            </a:r>
            <a:r>
              <a:rPr lang="en-CA" dirty="0" smtClean="0">
                <a:solidFill>
                  <a:schemeClr val="bg1"/>
                </a:solidFill>
              </a:rPr>
              <a:t>and</a:t>
            </a:r>
            <a:endParaRPr lang="en-CA" dirty="0">
              <a:solidFill>
                <a:schemeClr val="bg1"/>
              </a:solidFill>
            </a:endParaRPr>
          </a:p>
          <a:p>
            <a:pPr marL="285750" indent="-285750">
              <a:spcAft>
                <a:spcPts val="600"/>
              </a:spcAft>
              <a:buFont typeface="Arial" panose="020B0604020202020204" pitchFamily="34" charset="0"/>
              <a:buChar char="•"/>
            </a:pPr>
            <a:r>
              <a:rPr lang="en-CA" dirty="0" smtClean="0">
                <a:solidFill>
                  <a:schemeClr val="bg1"/>
                </a:solidFill>
              </a:rPr>
              <a:t>Analyse the </a:t>
            </a:r>
            <a:r>
              <a:rPr lang="en-CA" dirty="0">
                <a:solidFill>
                  <a:schemeClr val="bg1"/>
                </a:solidFill>
              </a:rPr>
              <a:t>viability of Town services in their current </a:t>
            </a:r>
            <a:r>
              <a:rPr lang="en-CA" dirty="0" smtClean="0">
                <a:solidFill>
                  <a:schemeClr val="bg1"/>
                </a:solidFill>
              </a:rPr>
              <a:t>state.</a:t>
            </a:r>
            <a:endParaRPr lang="en-CA" dirty="0">
              <a:solidFill>
                <a:schemeClr val="bg1"/>
              </a:solidFill>
            </a:endParaRPr>
          </a:p>
          <a:p>
            <a:pPr algn="ctr"/>
            <a:endParaRPr lang="en-US" dirty="0"/>
          </a:p>
        </p:txBody>
      </p:sp>
      <p:sp>
        <p:nvSpPr>
          <p:cNvPr id="9" name="Rectangle 8"/>
          <p:cNvSpPr/>
          <p:nvPr/>
        </p:nvSpPr>
        <p:spPr>
          <a:xfrm>
            <a:off x="3505199" y="5080000"/>
            <a:ext cx="2430514"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This Report</a:t>
            </a:r>
            <a:endParaRPr lang="en-US" sz="2800" b="1" dirty="0"/>
          </a:p>
        </p:txBody>
      </p:sp>
      <p:sp>
        <p:nvSpPr>
          <p:cNvPr id="10" name="Down Arrow 9"/>
          <p:cNvSpPr/>
          <p:nvPr/>
        </p:nvSpPr>
        <p:spPr>
          <a:xfrm>
            <a:off x="4583822" y="3981668"/>
            <a:ext cx="300856"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835223"/>
            <a:ext cx="8255000" cy="1679377"/>
          </a:xfrm>
          <a:solidFill>
            <a:schemeClr val="tx2"/>
          </a:solidFill>
        </p:spPr>
        <p:txBody>
          <a:bodyPr/>
          <a:lstStyle/>
          <a:p>
            <a:pPr marL="457200" indent="-457200">
              <a:buFont typeface="Arial" panose="020B0604020202020204" pitchFamily="34" charset="0"/>
              <a:buChar char="•"/>
            </a:pPr>
            <a:r>
              <a:rPr lang="en-CA" sz="3200" dirty="0">
                <a:solidFill>
                  <a:schemeClr val="bg1"/>
                </a:solidFill>
              </a:rPr>
              <a:t>B</a:t>
            </a:r>
            <a:r>
              <a:rPr lang="en-CA" sz="3200" dirty="0" smtClean="0">
                <a:solidFill>
                  <a:schemeClr val="bg1"/>
                </a:solidFill>
              </a:rPr>
              <a:t>uild on </a:t>
            </a:r>
            <a:r>
              <a:rPr lang="en-CA" sz="3200" dirty="0">
                <a:solidFill>
                  <a:schemeClr val="bg1"/>
                </a:solidFill>
              </a:rPr>
              <a:t>recent </a:t>
            </a:r>
            <a:r>
              <a:rPr lang="en-CA" sz="3200" dirty="0" err="1" smtClean="0">
                <a:solidFill>
                  <a:schemeClr val="bg1"/>
                </a:solidFill>
              </a:rPr>
              <a:t>Ec</a:t>
            </a:r>
            <a:r>
              <a:rPr lang="en-CA" sz="3200" dirty="0" smtClean="0">
                <a:solidFill>
                  <a:schemeClr val="bg1"/>
                </a:solidFill>
              </a:rPr>
              <a:t> Dev efforts to </a:t>
            </a:r>
            <a:r>
              <a:rPr lang="en-CA" sz="3200" dirty="0">
                <a:solidFill>
                  <a:schemeClr val="bg1"/>
                </a:solidFill>
              </a:rPr>
              <a:t>increase </a:t>
            </a:r>
            <a:r>
              <a:rPr lang="en-CA" sz="3200" dirty="0" smtClean="0">
                <a:solidFill>
                  <a:schemeClr val="bg1"/>
                </a:solidFill>
              </a:rPr>
              <a:t> tax </a:t>
            </a:r>
            <a:r>
              <a:rPr lang="en-CA" sz="3200" dirty="0">
                <a:solidFill>
                  <a:schemeClr val="bg1"/>
                </a:solidFill>
              </a:rPr>
              <a:t>assessment base through more </a:t>
            </a:r>
            <a:r>
              <a:rPr lang="en-CA" sz="3200" dirty="0" smtClean="0">
                <a:solidFill>
                  <a:schemeClr val="bg1"/>
                </a:solidFill>
              </a:rPr>
              <a:t>customer-service-oriented processing of permits, etc. </a:t>
            </a:r>
            <a:endParaRPr lang="en-US" dirty="0">
              <a:solidFill>
                <a:schemeClr val="bg1"/>
              </a:solidFill>
            </a:endParaRPr>
          </a:p>
        </p:txBody>
      </p:sp>
      <p:sp>
        <p:nvSpPr>
          <p:cNvPr id="6" name="Title 1"/>
          <p:cNvSpPr txBox="1">
            <a:spLocks/>
          </p:cNvSpPr>
          <p:nvPr/>
        </p:nvSpPr>
        <p:spPr>
          <a:xfrm>
            <a:off x="444500" y="2971800"/>
            <a:ext cx="8255000" cy="1524000"/>
          </a:xfrm>
          <a:prstGeom prst="rect">
            <a:avLst/>
          </a:prstGeom>
          <a:solidFill>
            <a:schemeClr val="tx2"/>
          </a:solidFill>
        </p:spPr>
        <p:txBody>
          <a:bodyPr lIns="0" tIns="0" rIns="0" bIns="0"/>
          <a:lstStyle>
            <a:lvl1pPr>
              <a:defRPr sz="3000" b="0" i="0" baseline="0">
                <a:solidFill>
                  <a:srgbClr val="004990"/>
                </a:solidFill>
                <a:latin typeface="Calibri Light" pitchFamily="34" charset="0"/>
                <a:ea typeface="+mj-ea"/>
                <a:cs typeface="Calibri Light" pitchFamily="34" charset="0"/>
              </a:defRPr>
            </a:lvl1pPr>
          </a:lstStyle>
          <a:p>
            <a:pPr marL="457200" indent="-457200">
              <a:buFont typeface="Arial" panose="020B0604020202020204" pitchFamily="34" charset="0"/>
              <a:buChar char="•"/>
            </a:pPr>
            <a:r>
              <a:rPr lang="en-US" kern="0" dirty="0" smtClean="0">
                <a:solidFill>
                  <a:schemeClr val="bg1"/>
                </a:solidFill>
              </a:rPr>
              <a:t>Institute </a:t>
            </a:r>
            <a:r>
              <a:rPr lang="en-US" kern="0" dirty="0" err="1" smtClean="0">
                <a:solidFill>
                  <a:schemeClr val="bg1"/>
                </a:solidFill>
              </a:rPr>
              <a:t>Ec</a:t>
            </a:r>
            <a:r>
              <a:rPr lang="en-US" kern="0" dirty="0" smtClean="0">
                <a:solidFill>
                  <a:schemeClr val="bg1"/>
                </a:solidFill>
              </a:rPr>
              <a:t> Dev benchmarking and best practices, aligned with the Town’s strategic priorities, to facilitate performance measurement</a:t>
            </a:r>
            <a:r>
              <a:rPr lang="en-US" kern="0" dirty="0" smtClean="0"/>
              <a:t/>
            </a:r>
            <a:br>
              <a:rPr lang="en-US" kern="0" dirty="0" smtClean="0"/>
            </a:br>
            <a:endParaRPr lang="en-US" kern="0" dirty="0"/>
          </a:p>
        </p:txBody>
      </p:sp>
    </p:spTree>
    <p:extLst>
      <p:ext uri="{BB962C8B-B14F-4D97-AF65-F5344CB8AC3E}">
        <p14:creationId xmlns:p14="http://schemas.microsoft.com/office/powerpoint/2010/main" xmlns="" val="3687483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5223"/>
            <a:ext cx="8255000" cy="1374577"/>
          </a:xfrm>
          <a:solidFill>
            <a:schemeClr val="tx2"/>
          </a:solidFill>
        </p:spPr>
        <p:txBody>
          <a:bodyPr/>
          <a:lstStyle/>
          <a:p>
            <a:r>
              <a:rPr lang="en-CA" sz="2800" dirty="0" smtClean="0">
                <a:solidFill>
                  <a:schemeClr val="bg1"/>
                </a:solidFill>
              </a:rPr>
              <a:t>Enhance role of Building Dept. in property </a:t>
            </a:r>
            <a:r>
              <a:rPr lang="en-CA" sz="2800" dirty="0">
                <a:solidFill>
                  <a:schemeClr val="bg1"/>
                </a:solidFill>
              </a:rPr>
              <a:t>standards enforcement, </a:t>
            </a:r>
            <a:r>
              <a:rPr lang="en-CA" sz="2800" dirty="0" smtClean="0">
                <a:solidFill>
                  <a:schemeClr val="bg1"/>
                </a:solidFill>
              </a:rPr>
              <a:t>fill </a:t>
            </a:r>
            <a:r>
              <a:rPr lang="en-CA" sz="2800" dirty="0">
                <a:solidFill>
                  <a:schemeClr val="bg1"/>
                </a:solidFill>
              </a:rPr>
              <a:t>regulations, </a:t>
            </a:r>
            <a:r>
              <a:rPr lang="en-CA" sz="2800" dirty="0" smtClean="0">
                <a:solidFill>
                  <a:schemeClr val="bg1"/>
                </a:solidFill>
              </a:rPr>
              <a:t>dispute resolution and facilitating “complete applications” for permitting.</a:t>
            </a:r>
            <a:endParaRPr lang="en-US" sz="1800" dirty="0">
              <a:solidFill>
                <a:schemeClr val="bg1"/>
              </a:solidFill>
            </a:endParaRPr>
          </a:p>
        </p:txBody>
      </p:sp>
      <p:sp>
        <p:nvSpPr>
          <p:cNvPr id="3" name="Text Placeholder 2"/>
          <p:cNvSpPr>
            <a:spLocks noGrp="1"/>
          </p:cNvSpPr>
          <p:nvPr>
            <p:ph type="body" sz="quarter" idx="10"/>
          </p:nvPr>
        </p:nvSpPr>
        <p:spPr>
          <a:xfrm>
            <a:off x="457200" y="2438400"/>
            <a:ext cx="8229600" cy="3276600"/>
          </a:xfrm>
        </p:spPr>
        <p:txBody>
          <a:bodyPr/>
          <a:lstStyle/>
          <a:p>
            <a:pPr marL="177800" indent="-177800">
              <a:buFont typeface="Arial" pitchFamily="34" charset="0"/>
              <a:buChar char="•"/>
            </a:pPr>
            <a:r>
              <a:rPr lang="en-CA" sz="2400" dirty="0" smtClean="0">
                <a:solidFill>
                  <a:srgbClr val="000000"/>
                </a:solidFill>
              </a:rPr>
              <a:t>SCOPE identified concerns re: site alteration and fill permits</a:t>
            </a:r>
          </a:p>
          <a:p>
            <a:pPr marL="177800" indent="-177800">
              <a:buFont typeface="Arial" pitchFamily="34" charset="0"/>
              <a:buChar char="•"/>
            </a:pPr>
            <a:r>
              <a:rPr lang="en-CA" sz="2400" dirty="0" smtClean="0">
                <a:solidFill>
                  <a:srgbClr val="000000"/>
                </a:solidFill>
              </a:rPr>
              <a:t>Processes a deterrent to compliance</a:t>
            </a:r>
          </a:p>
          <a:p>
            <a:pPr marL="177800" indent="-177800">
              <a:buFont typeface="Arial" pitchFamily="34" charset="0"/>
              <a:buChar char="•"/>
            </a:pPr>
            <a:r>
              <a:rPr lang="en-CA" sz="2400" dirty="0" smtClean="0">
                <a:solidFill>
                  <a:srgbClr val="000000"/>
                </a:solidFill>
              </a:rPr>
              <a:t>Problems exacerbated </a:t>
            </a:r>
            <a:r>
              <a:rPr lang="en-CA" sz="2400" dirty="0">
                <a:solidFill>
                  <a:srgbClr val="000000"/>
                </a:solidFill>
              </a:rPr>
              <a:t>through insufficient enforcement </a:t>
            </a:r>
            <a:r>
              <a:rPr lang="en-CA" sz="2400" dirty="0" smtClean="0">
                <a:solidFill>
                  <a:srgbClr val="000000"/>
                </a:solidFill>
              </a:rPr>
              <a:t>by  </a:t>
            </a:r>
            <a:r>
              <a:rPr lang="en-CA" sz="2400" dirty="0">
                <a:solidFill>
                  <a:srgbClr val="000000"/>
                </a:solidFill>
              </a:rPr>
              <a:t>Town. </a:t>
            </a:r>
            <a:endParaRPr lang="en-CA" sz="2400" dirty="0" smtClean="0">
              <a:solidFill>
                <a:srgbClr val="000000"/>
              </a:solidFill>
            </a:endParaRPr>
          </a:p>
          <a:p>
            <a:pPr marL="177800" indent="-177800">
              <a:buFont typeface="Arial" pitchFamily="34" charset="0"/>
              <a:buChar char="•"/>
            </a:pPr>
            <a:r>
              <a:rPr lang="en-CA" sz="2400" dirty="0" smtClean="0">
                <a:solidFill>
                  <a:srgbClr val="000000"/>
                </a:solidFill>
              </a:rPr>
              <a:t> </a:t>
            </a:r>
            <a:r>
              <a:rPr lang="en-CA" sz="2400" dirty="0">
                <a:solidFill>
                  <a:srgbClr val="000000"/>
                </a:solidFill>
              </a:rPr>
              <a:t>Staff suggested increased enforcement, and the use of bonding or including an allowance for road damage in the fee for fill permits.</a:t>
            </a:r>
          </a:p>
          <a:p>
            <a:endParaRPr lang="en-US" sz="1600" dirty="0">
              <a:solidFill>
                <a:srgbClr val="000000"/>
              </a:solidFill>
            </a:endParaRPr>
          </a:p>
        </p:txBody>
      </p:sp>
    </p:spTree>
    <p:extLst>
      <p:ext uri="{BB962C8B-B14F-4D97-AF65-F5344CB8AC3E}">
        <p14:creationId xmlns:p14="http://schemas.microsoft.com/office/powerpoint/2010/main" xmlns="" val="5183621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55000" cy="2362199"/>
          </a:xfrm>
          <a:solidFill>
            <a:schemeClr val="tx2"/>
          </a:solidFill>
        </p:spPr>
        <p:txBody>
          <a:bodyPr/>
          <a:lstStyle/>
          <a:p>
            <a:pPr marL="228600" indent="-228600">
              <a:spcBef>
                <a:spcPts val="400"/>
              </a:spcBef>
            </a:pPr>
            <a:r>
              <a:rPr lang="en-CA" sz="2800" dirty="0">
                <a:solidFill>
                  <a:schemeClr val="bg1"/>
                </a:solidFill>
              </a:rPr>
              <a:t>E</a:t>
            </a:r>
            <a:r>
              <a:rPr lang="en-CA" sz="2800" dirty="0" smtClean="0">
                <a:solidFill>
                  <a:schemeClr val="bg1"/>
                </a:solidFill>
              </a:rPr>
              <a:t>nsure </a:t>
            </a:r>
            <a:r>
              <a:rPr lang="en-CA" sz="2800" dirty="0">
                <a:solidFill>
                  <a:schemeClr val="bg1"/>
                </a:solidFill>
              </a:rPr>
              <a:t>that MPAC adds taxable properties to the tax roll on a more timely basis, supported by through cooperation among the Town’s building, finance and water departments in monitoring and reporting of illegally occupied properties.  </a:t>
            </a:r>
            <a:r>
              <a:rPr lang="en-CA" dirty="0">
                <a:solidFill>
                  <a:schemeClr val="bg1"/>
                </a:solidFill>
              </a:rPr>
              <a:t/>
            </a:r>
            <a:br>
              <a:rPr lang="en-CA" dirty="0">
                <a:solidFill>
                  <a:schemeClr val="bg1"/>
                </a:solidFill>
              </a:rPr>
            </a:br>
            <a:endParaRPr lang="en-CA" dirty="0">
              <a:solidFill>
                <a:schemeClr val="bg1"/>
              </a:solidFill>
            </a:endParaRPr>
          </a:p>
        </p:txBody>
      </p:sp>
      <p:sp>
        <p:nvSpPr>
          <p:cNvPr id="3" name="Text Placeholder 2"/>
          <p:cNvSpPr>
            <a:spLocks noGrp="1"/>
          </p:cNvSpPr>
          <p:nvPr>
            <p:ph type="body" sz="quarter" idx="10"/>
          </p:nvPr>
        </p:nvSpPr>
        <p:spPr>
          <a:xfrm>
            <a:off x="457200" y="3200400"/>
            <a:ext cx="8229600" cy="2514600"/>
          </a:xfrm>
        </p:spPr>
        <p:txBody>
          <a:bodyPr/>
          <a:lstStyle/>
          <a:p>
            <a:pPr marL="0" lvl="1" indent="0">
              <a:buNone/>
            </a:pPr>
            <a:r>
              <a:rPr lang="en-CA" sz="1600" dirty="0" smtClean="0">
                <a:solidFill>
                  <a:srgbClr val="004990"/>
                </a:solidFill>
              </a:rPr>
              <a:t>Background and Consultation</a:t>
            </a:r>
          </a:p>
          <a:p>
            <a:pPr marL="177800" lvl="1" indent="-177800">
              <a:buFont typeface="Arial" pitchFamily="34" charset="0"/>
              <a:buChar char="•"/>
            </a:pPr>
            <a:r>
              <a:rPr lang="en-CA" sz="1600" dirty="0" smtClean="0">
                <a:solidFill>
                  <a:srgbClr val="000000"/>
                </a:solidFill>
              </a:rPr>
              <a:t>The SCOPE Task Force expressed concern about tax collection for new building developments.  Owners occupy new homes before proper building permit approvals and conditions have been met. As a result, the Town is unable to collect taxes in a timely manner, or not at all, since MPAC uses legal occupancy as a trigger for adding properties and businesses to the assessment roll. </a:t>
            </a:r>
          </a:p>
          <a:p>
            <a:r>
              <a:rPr lang="en-CA" dirty="0" smtClean="0">
                <a:solidFill>
                  <a:srgbClr val="000000"/>
                </a:solidFill>
              </a:rPr>
              <a:t>Staff reported that MPAC is often slow to respond to requests from the Town to inspect these inhabited incomplete dwellings, often taking one-and-a-half to two years to investigate. In addition, taxes payable following an MPAC assessment are not always backdated to the original move-in date, resulting in permanent lost revenues for the Town.</a:t>
            </a:r>
          </a:p>
          <a:p>
            <a:pPr lvl="1"/>
            <a:endParaRPr lang="en-CA" dirty="0" smtClean="0">
              <a:solidFill>
                <a:srgbClr val="00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5223"/>
            <a:ext cx="8255000" cy="2593777"/>
          </a:xfrm>
          <a:solidFill>
            <a:schemeClr val="tx2"/>
          </a:solidFill>
        </p:spPr>
        <p:txBody>
          <a:bodyPr/>
          <a:lstStyle/>
          <a:p>
            <a:r>
              <a:rPr lang="en-CA" sz="3200" dirty="0" smtClean="0">
                <a:solidFill>
                  <a:schemeClr val="bg1"/>
                </a:solidFill>
              </a:rPr>
              <a:t>Enhance </a:t>
            </a:r>
            <a:r>
              <a:rPr lang="en-CA" sz="3200" dirty="0">
                <a:solidFill>
                  <a:schemeClr val="bg1"/>
                </a:solidFill>
              </a:rPr>
              <a:t>enforcement for illegal fills, and include protection from roads damage as part of fill permits, either through requiring bonding or the introduction of additional fees to offset the cost to repair roadways resulting from </a:t>
            </a:r>
            <a:r>
              <a:rPr lang="en-CA" sz="3200" dirty="0" smtClean="0">
                <a:solidFill>
                  <a:schemeClr val="bg1"/>
                </a:solidFill>
              </a:rPr>
              <a:t>fills</a:t>
            </a:r>
            <a:endParaRPr lang="en-CA" sz="3200" dirty="0">
              <a:solidFill>
                <a:schemeClr val="bg1"/>
              </a:solidFill>
            </a:endParaRPr>
          </a:p>
        </p:txBody>
      </p:sp>
      <p:sp>
        <p:nvSpPr>
          <p:cNvPr id="3" name="Text Placeholder 2"/>
          <p:cNvSpPr>
            <a:spLocks noGrp="1"/>
          </p:cNvSpPr>
          <p:nvPr>
            <p:ph type="body" sz="quarter" idx="10"/>
          </p:nvPr>
        </p:nvSpPr>
        <p:spPr>
          <a:xfrm>
            <a:off x="457200" y="3505200"/>
            <a:ext cx="8229600" cy="1981200"/>
          </a:xfrm>
        </p:spPr>
        <p:txBody>
          <a:bodyPr/>
          <a:lstStyle/>
          <a:p>
            <a:pPr marL="176400" lvl="1" indent="-176400">
              <a:spcBef>
                <a:spcPts val="400"/>
              </a:spcBef>
              <a:buFont typeface="Arial" pitchFamily="34" charset="0"/>
              <a:buChar char="•"/>
            </a:pPr>
            <a:r>
              <a:rPr lang="en-CA" sz="1800" dirty="0" smtClean="0">
                <a:solidFill>
                  <a:srgbClr val="000000"/>
                </a:solidFill>
              </a:rPr>
              <a:t>While more enforcement would require more staff time, consultations revealed that the buildings department could benefit from increased automation of the buildings application process. For example, through providing an online portal for building permit applications, one which requires the completion of all mandatory fields before an application could be submitted, the buildings department could save a great deal of time in following-up with applicants related to missing application information. Provision of a simple and clear paper-based checklist for buildings applications could also help to this end.</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762000"/>
            <a:ext cx="8255000" cy="2133600"/>
          </a:xfrm>
          <a:solidFill>
            <a:schemeClr val="tx2"/>
          </a:solidFill>
        </p:spPr>
        <p:txBody>
          <a:bodyPr/>
          <a:lstStyle/>
          <a:p>
            <a:pPr marL="228600" indent="-228600"/>
            <a:r>
              <a:rPr lang="en-CA" sz="2800" dirty="0" smtClean="0">
                <a:solidFill>
                  <a:schemeClr val="bg1"/>
                </a:solidFill>
              </a:rPr>
              <a:t>3c. </a:t>
            </a:r>
            <a:r>
              <a:rPr lang="en-CA" sz="2800" dirty="0">
                <a:solidFill>
                  <a:schemeClr val="bg1"/>
                </a:solidFill>
              </a:rPr>
              <a:t>That the Town adopt the policy to include the installation of water lines, where applicable, during the site plan approval process and/or severance process, in consultation with the buildings, water and roads departments.</a:t>
            </a:r>
          </a:p>
        </p:txBody>
      </p:sp>
      <p:sp>
        <p:nvSpPr>
          <p:cNvPr id="3" name="Text Placeholder 2"/>
          <p:cNvSpPr>
            <a:spLocks noGrp="1"/>
          </p:cNvSpPr>
          <p:nvPr>
            <p:ph type="body" sz="quarter" idx="11"/>
          </p:nvPr>
        </p:nvSpPr>
        <p:spPr>
          <a:xfrm>
            <a:off x="457200" y="2895600"/>
            <a:ext cx="8229600" cy="2895600"/>
          </a:xfrm>
          <a:noFill/>
        </p:spPr>
        <p:txBody>
          <a:bodyPr/>
          <a:lstStyle/>
          <a:p>
            <a:pPr>
              <a:buNone/>
            </a:pPr>
            <a:r>
              <a:rPr lang="en-CA" sz="1600" dirty="0" smtClean="0">
                <a:solidFill>
                  <a:srgbClr val="004990"/>
                </a:solidFill>
              </a:rPr>
              <a:t>Background and Consultations</a:t>
            </a:r>
          </a:p>
          <a:p>
            <a:pPr marL="182563" indent="-182563">
              <a:buFont typeface="Arial" pitchFamily="34" charset="0"/>
              <a:buChar char="•"/>
            </a:pPr>
            <a:r>
              <a:rPr lang="en-CA" sz="1400" dirty="0" smtClean="0">
                <a:solidFill>
                  <a:srgbClr val="000000"/>
                </a:solidFill>
              </a:rPr>
              <a:t>Under current Town processes, water servicing is put into place before site plan approval, without cross-departmental communications or verifications.</a:t>
            </a:r>
          </a:p>
          <a:p>
            <a:pPr marL="182563" indent="-182563">
              <a:buFont typeface="Arial" pitchFamily="34" charset="0"/>
              <a:buChar char="•"/>
            </a:pPr>
            <a:r>
              <a:rPr lang="en-CA" sz="1400" dirty="0" smtClean="0">
                <a:solidFill>
                  <a:srgbClr val="000000"/>
                </a:solidFill>
              </a:rPr>
              <a:t>As a result, watermain stops are often located in places that are later approved for driveway construction, resulting in stops being covered by driveways, which bad practice.</a:t>
            </a:r>
            <a:endParaRPr lang="en-CA" sz="1400" dirty="0">
              <a:solidFill>
                <a:srgbClr val="000000"/>
              </a:solidFill>
            </a:endParaRPr>
          </a:p>
          <a:p>
            <a:pPr marL="182563" indent="-182563">
              <a:buFont typeface="Arial" pitchFamily="34" charset="0"/>
              <a:buChar char="•"/>
            </a:pPr>
            <a:r>
              <a:rPr lang="en-CA" sz="1400" dirty="0" smtClean="0">
                <a:solidFill>
                  <a:srgbClr val="000000"/>
                </a:solidFill>
              </a:rPr>
              <a:t>Advance water hook-ups also increase the likelihood that properties will be occupied before all compliance conditions are met and before they can be added to the assessment roll.</a:t>
            </a:r>
            <a:r>
              <a:rPr lang="en-CA" sz="1600" dirty="0">
                <a:solidFill>
                  <a:srgbClr val="000000"/>
                </a:solidFill>
              </a:rPr>
              <a:t> </a:t>
            </a:r>
            <a:endParaRPr lang="en-CA" sz="1600" dirty="0" smtClean="0">
              <a:solidFill>
                <a:srgbClr val="000000"/>
              </a:solidFill>
            </a:endParaRPr>
          </a:p>
          <a:p>
            <a:pPr>
              <a:buNone/>
            </a:pPr>
            <a:r>
              <a:rPr lang="en-CA" sz="1600" dirty="0" smtClean="0">
                <a:solidFill>
                  <a:srgbClr val="004990"/>
                </a:solidFill>
              </a:rPr>
              <a:t>Commentary</a:t>
            </a:r>
            <a:endParaRPr lang="en-CA" sz="2800" dirty="0">
              <a:solidFill>
                <a:srgbClr val="004990"/>
              </a:solidFill>
            </a:endParaRPr>
          </a:p>
          <a:p>
            <a:r>
              <a:rPr lang="en-CA" sz="1400" dirty="0">
                <a:solidFill>
                  <a:srgbClr val="000000"/>
                </a:solidFill>
              </a:rPr>
              <a:t>If the Town were to implement policy to include the servicing of water lines during the site plan approval process, it would ensure cross-departmental communications between the building, roads and water departments related to site plans and water servicing, and would help avoid driveways being built on top of water line curb stops where possible</a:t>
            </a:r>
            <a:r>
              <a:rPr lang="en-CA" sz="1400" dirty="0" smtClean="0">
                <a:solidFill>
                  <a:srgbClr val="000000"/>
                </a:solidFill>
              </a:rPr>
              <a:t>.</a:t>
            </a:r>
            <a:endParaRPr lang="en-CA" sz="1400" dirty="0">
              <a:solidFill>
                <a:srgbClr val="00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762000"/>
            <a:ext cx="8255000" cy="1676400"/>
          </a:xfrm>
          <a:solidFill>
            <a:srgbClr val="004990"/>
          </a:solidFill>
        </p:spPr>
        <p:txBody>
          <a:bodyPr/>
          <a:lstStyle/>
          <a:p>
            <a:r>
              <a:rPr lang="en-CA" sz="3200" dirty="0" smtClean="0">
                <a:solidFill>
                  <a:schemeClr val="bg1"/>
                </a:solidFill>
              </a:rPr>
              <a:t>3d. Erin </a:t>
            </a:r>
            <a:r>
              <a:rPr lang="en-CA" sz="3200" dirty="0">
                <a:solidFill>
                  <a:schemeClr val="bg1"/>
                </a:solidFill>
              </a:rPr>
              <a:t>improve its front office design based on the recently improved designs at neighbouring jurisdictions;</a:t>
            </a:r>
            <a:r>
              <a:rPr lang="en-CA" dirty="0">
                <a:solidFill>
                  <a:schemeClr val="bg2">
                    <a:lumMod val="50000"/>
                  </a:schemeClr>
                </a:solidFill>
              </a:rPr>
              <a:t/>
            </a:r>
            <a:br>
              <a:rPr lang="en-CA" dirty="0">
                <a:solidFill>
                  <a:schemeClr val="bg2">
                    <a:lumMod val="50000"/>
                  </a:schemeClr>
                </a:solidFill>
              </a:rPr>
            </a:br>
            <a:endParaRPr lang="en-US" dirty="0"/>
          </a:p>
        </p:txBody>
      </p:sp>
      <p:sp>
        <p:nvSpPr>
          <p:cNvPr id="3" name="Text Placeholder 2"/>
          <p:cNvSpPr>
            <a:spLocks noGrp="1"/>
          </p:cNvSpPr>
          <p:nvPr>
            <p:ph type="body" sz="quarter" idx="11"/>
          </p:nvPr>
        </p:nvSpPr>
        <p:spPr>
          <a:xfrm>
            <a:off x="457200" y="2362200"/>
            <a:ext cx="8229600" cy="2895600"/>
          </a:xfrm>
        </p:spPr>
        <p:txBody>
          <a:bodyPr/>
          <a:lstStyle/>
          <a:p>
            <a:endParaRPr lang="en-CA" sz="2000" dirty="0" smtClean="0">
              <a:solidFill>
                <a:srgbClr val="000000"/>
              </a:solidFill>
            </a:endParaRPr>
          </a:p>
          <a:p>
            <a:r>
              <a:rPr lang="en-CA" dirty="0" smtClean="0">
                <a:solidFill>
                  <a:srgbClr val="000000"/>
                </a:solidFill>
              </a:rPr>
              <a:t>That </a:t>
            </a:r>
            <a:r>
              <a:rPr lang="en-CA" dirty="0">
                <a:solidFill>
                  <a:srgbClr val="000000"/>
                </a:solidFill>
              </a:rPr>
              <a:t>any redesign of the Town office include the opportunity for residents and taxpayers to discuss some issues in a more confidential setting.; and,</a:t>
            </a:r>
          </a:p>
          <a:p>
            <a:r>
              <a:rPr lang="en-CA" dirty="0">
                <a:solidFill>
                  <a:srgbClr val="000000"/>
                </a:solidFill>
              </a:rPr>
              <a:t>That the Town streamline customer-facing services, with a customer-centric focus, including improve signage and ‘way finding’ in the office and from the roadway, for both the Town office and Roads Department clients</a:t>
            </a:r>
            <a:endParaRPr lang="en-US" dirty="0">
              <a:solidFill>
                <a:srgbClr val="000000"/>
              </a:solidFill>
            </a:endParaRPr>
          </a:p>
        </p:txBody>
      </p:sp>
    </p:spTree>
    <p:extLst>
      <p:ext uri="{BB962C8B-B14F-4D97-AF65-F5344CB8AC3E}">
        <p14:creationId xmlns:p14="http://schemas.microsoft.com/office/powerpoint/2010/main" xmlns="" val="2258508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55000" cy="1524000"/>
          </a:xfrm>
          <a:solidFill>
            <a:srgbClr val="004990"/>
          </a:solidFill>
        </p:spPr>
        <p:txBody>
          <a:bodyPr/>
          <a:lstStyle/>
          <a:p>
            <a:pPr marL="92075" lvl="1"/>
            <a:r>
              <a:rPr lang="en-CA" sz="3200" dirty="0">
                <a:solidFill>
                  <a:schemeClr val="bg1"/>
                </a:solidFill>
                <a:latin typeface="Calibri Light" pitchFamily="34" charset="0"/>
                <a:ea typeface="+mj-ea"/>
                <a:cs typeface="Calibri Light" pitchFamily="34" charset="0"/>
              </a:rPr>
              <a:t>3e. </a:t>
            </a:r>
            <a:r>
              <a:rPr lang="en-CA" sz="3200" dirty="0" smtClean="0">
                <a:solidFill>
                  <a:schemeClr val="bg1"/>
                </a:solidFill>
                <a:latin typeface="Calibri Light" pitchFamily="34" charset="0"/>
                <a:ea typeface="+mj-ea"/>
                <a:cs typeface="Calibri Light" pitchFamily="34" charset="0"/>
              </a:rPr>
              <a:t>Create  </a:t>
            </a:r>
            <a:r>
              <a:rPr lang="en-CA" sz="3200" dirty="0">
                <a:solidFill>
                  <a:schemeClr val="bg1"/>
                </a:solidFill>
                <a:latin typeface="Calibri Light" pitchFamily="34" charset="0"/>
                <a:ea typeface="+mj-ea"/>
                <a:cs typeface="Calibri Light" pitchFamily="34" charset="0"/>
              </a:rPr>
              <a:t>an ‘advocate’ </a:t>
            </a:r>
            <a:r>
              <a:rPr lang="en-CA" sz="3200" dirty="0" smtClean="0">
                <a:solidFill>
                  <a:schemeClr val="bg1"/>
                </a:solidFill>
                <a:latin typeface="Calibri Light" pitchFamily="34" charset="0"/>
                <a:ea typeface="+mj-ea"/>
                <a:cs typeface="Calibri Light" pitchFamily="34" charset="0"/>
              </a:rPr>
              <a:t>or ‘champion’ to </a:t>
            </a:r>
            <a:r>
              <a:rPr lang="en-CA" sz="3200" dirty="0">
                <a:solidFill>
                  <a:schemeClr val="bg1"/>
                </a:solidFill>
                <a:latin typeface="Calibri Light" pitchFamily="34" charset="0"/>
                <a:ea typeface="+mj-ea"/>
                <a:cs typeface="Calibri Light" pitchFamily="34" charset="0"/>
              </a:rPr>
              <a:t>advocate and expedite worthwhile economic investments</a:t>
            </a:r>
            <a:r>
              <a:rPr lang="en-CA" sz="3200" dirty="0">
                <a:solidFill>
                  <a:srgbClr val="004990"/>
                </a:solidFill>
                <a:latin typeface="Calibri Light" pitchFamily="34" charset="0"/>
                <a:ea typeface="+mj-ea"/>
                <a:cs typeface="Calibri Light" pitchFamily="34" charset="0"/>
              </a:rPr>
              <a:t/>
            </a:r>
            <a:br>
              <a:rPr lang="en-CA" sz="3200" dirty="0">
                <a:solidFill>
                  <a:srgbClr val="004990"/>
                </a:solidFill>
                <a:latin typeface="Calibri Light" pitchFamily="34" charset="0"/>
                <a:ea typeface="+mj-ea"/>
                <a:cs typeface="Calibri Light" pitchFamily="34" charset="0"/>
              </a:rPr>
            </a:br>
            <a:endParaRPr lang="en-CA" sz="3200" dirty="0">
              <a:solidFill>
                <a:srgbClr val="004990"/>
              </a:solidFill>
              <a:latin typeface="Calibri Light" pitchFamily="34" charset="0"/>
              <a:ea typeface="+mj-ea"/>
              <a:cs typeface="Calibri Light" pitchFamily="34" charset="0"/>
            </a:endParaRPr>
          </a:p>
        </p:txBody>
      </p:sp>
      <p:sp>
        <p:nvSpPr>
          <p:cNvPr id="3" name="Text Placeholder 2"/>
          <p:cNvSpPr>
            <a:spLocks noGrp="1"/>
          </p:cNvSpPr>
          <p:nvPr>
            <p:ph type="body" sz="quarter" idx="10"/>
          </p:nvPr>
        </p:nvSpPr>
        <p:spPr>
          <a:xfrm>
            <a:off x="533400" y="2133600"/>
            <a:ext cx="8229600" cy="3352800"/>
          </a:xfrm>
        </p:spPr>
        <p:txBody>
          <a:bodyPr/>
          <a:lstStyle/>
          <a:p>
            <a:pPr marL="266700" indent="-266700">
              <a:spcBef>
                <a:spcPts val="400"/>
              </a:spcBef>
              <a:buFont typeface="+mj-lt"/>
              <a:buAutoNum type="arabicPeriod"/>
            </a:pPr>
            <a:r>
              <a:rPr lang="en-CA" sz="2000" dirty="0">
                <a:solidFill>
                  <a:srgbClr val="000000"/>
                </a:solidFill>
              </a:rPr>
              <a:t>Supplement the County </a:t>
            </a:r>
            <a:r>
              <a:rPr lang="en-CA" sz="2000" dirty="0" smtClean="0">
                <a:solidFill>
                  <a:srgbClr val="000000"/>
                </a:solidFill>
              </a:rPr>
              <a:t>Economic Development </a:t>
            </a:r>
            <a:r>
              <a:rPr lang="en-CA" sz="2000" dirty="0">
                <a:solidFill>
                  <a:srgbClr val="000000"/>
                </a:solidFill>
              </a:rPr>
              <a:t>program with in house resources and </a:t>
            </a:r>
            <a:r>
              <a:rPr lang="en-CA" sz="2000" dirty="0" smtClean="0">
                <a:solidFill>
                  <a:srgbClr val="000000"/>
                </a:solidFill>
              </a:rPr>
              <a:t>procedural improvements;</a:t>
            </a:r>
            <a:endParaRPr lang="en-CA" sz="2000" dirty="0">
              <a:solidFill>
                <a:srgbClr val="000000"/>
              </a:solidFill>
            </a:endParaRPr>
          </a:p>
          <a:p>
            <a:pPr marL="266700" indent="-266700">
              <a:spcBef>
                <a:spcPts val="400"/>
              </a:spcBef>
              <a:buFont typeface="+mj-lt"/>
              <a:buAutoNum type="arabicPeriod"/>
            </a:pPr>
            <a:r>
              <a:rPr lang="en-US" sz="2000" dirty="0">
                <a:solidFill>
                  <a:srgbClr val="000000"/>
                </a:solidFill>
              </a:rPr>
              <a:t>Create </a:t>
            </a:r>
            <a:r>
              <a:rPr lang="en-US" sz="2000" dirty="0" smtClean="0">
                <a:solidFill>
                  <a:srgbClr val="000000"/>
                </a:solidFill>
              </a:rPr>
              <a:t>a permanent  </a:t>
            </a:r>
            <a:r>
              <a:rPr lang="en-US" sz="2000" dirty="0">
                <a:solidFill>
                  <a:srgbClr val="000000"/>
                </a:solidFill>
              </a:rPr>
              <a:t>‘stand alone’ economic development function, reporting directly to the CAO/Town </a:t>
            </a:r>
            <a:r>
              <a:rPr lang="en-US" sz="2000" dirty="0" smtClean="0">
                <a:solidFill>
                  <a:srgbClr val="000000"/>
                </a:solidFill>
              </a:rPr>
              <a:t>Manager;</a:t>
            </a:r>
            <a:endParaRPr lang="en-US" sz="2000" dirty="0">
              <a:solidFill>
                <a:srgbClr val="000000"/>
              </a:solidFill>
            </a:endParaRPr>
          </a:p>
          <a:p>
            <a:pPr marL="266700" indent="-266700">
              <a:spcBef>
                <a:spcPts val="400"/>
              </a:spcBef>
              <a:buFont typeface="+mj-lt"/>
              <a:buAutoNum type="arabicPeriod"/>
            </a:pPr>
            <a:r>
              <a:rPr lang="en-US" sz="2000" dirty="0" smtClean="0">
                <a:solidFill>
                  <a:srgbClr val="000000"/>
                </a:solidFill>
              </a:rPr>
              <a:t>Create </a:t>
            </a:r>
            <a:r>
              <a:rPr lang="en-US" sz="2000" dirty="0">
                <a:solidFill>
                  <a:srgbClr val="000000"/>
                </a:solidFill>
              </a:rPr>
              <a:t>an </a:t>
            </a:r>
            <a:r>
              <a:rPr lang="en-US" sz="2000" dirty="0" smtClean="0">
                <a:solidFill>
                  <a:srgbClr val="000000"/>
                </a:solidFill>
              </a:rPr>
              <a:t>Economic Development </a:t>
            </a:r>
            <a:r>
              <a:rPr lang="en-US" sz="2000" dirty="0">
                <a:solidFill>
                  <a:srgbClr val="000000"/>
                </a:solidFill>
              </a:rPr>
              <a:t>Advisory Committee, appointed and mandated by Council, and‎ reporting to the CAO/Town Manager to advise EDO;</a:t>
            </a:r>
          </a:p>
          <a:p>
            <a:pPr marL="266700" indent="-266700">
              <a:spcBef>
                <a:spcPts val="400"/>
              </a:spcBef>
              <a:buFont typeface="+mj-lt"/>
              <a:buAutoNum type="arabicPeriod"/>
            </a:pPr>
            <a:r>
              <a:rPr lang="en-US" sz="2000" dirty="0">
                <a:solidFill>
                  <a:srgbClr val="000000"/>
                </a:solidFill>
              </a:rPr>
              <a:t>Measure </a:t>
            </a:r>
            <a:r>
              <a:rPr lang="en-US" sz="2000" dirty="0" smtClean="0">
                <a:solidFill>
                  <a:srgbClr val="000000"/>
                </a:solidFill>
              </a:rPr>
              <a:t>Economic Development </a:t>
            </a:r>
            <a:r>
              <a:rPr lang="en-US" sz="2000" dirty="0">
                <a:solidFill>
                  <a:srgbClr val="000000"/>
                </a:solidFill>
              </a:rPr>
              <a:t>function </a:t>
            </a:r>
            <a:r>
              <a:rPr lang="en-US" sz="2000" dirty="0" smtClean="0">
                <a:solidFill>
                  <a:srgbClr val="000000"/>
                </a:solidFill>
              </a:rPr>
              <a:t>annually; and</a:t>
            </a:r>
            <a:endParaRPr lang="en-US" sz="2000" dirty="0">
              <a:solidFill>
                <a:srgbClr val="000000"/>
              </a:solidFill>
            </a:endParaRPr>
          </a:p>
          <a:p>
            <a:pPr marL="266700" indent="-266700">
              <a:spcBef>
                <a:spcPts val="400"/>
              </a:spcBef>
              <a:buFont typeface="+mj-lt"/>
              <a:buAutoNum type="arabicPeriod"/>
            </a:pPr>
            <a:r>
              <a:rPr lang="en-US" sz="2000" dirty="0">
                <a:solidFill>
                  <a:srgbClr val="000000"/>
                </a:solidFill>
              </a:rPr>
              <a:t>Cooperate with County of Wellington</a:t>
            </a:r>
            <a:r>
              <a:rPr lang="en-US" sz="2000" dirty="0" smtClean="0">
                <a:solidFill>
                  <a:srgbClr val="000000"/>
                </a:solidFill>
              </a:rPr>
              <a:t>‎.</a:t>
            </a:r>
            <a:endParaRPr lang="en-US" sz="2000" dirty="0">
              <a:solidFill>
                <a:srgbClr val="000000"/>
              </a:solidFill>
            </a:endParaRPr>
          </a:p>
          <a:p>
            <a:pPr marL="266700" indent="-266700">
              <a:spcBef>
                <a:spcPts val="400"/>
              </a:spcBef>
              <a:buNone/>
            </a:pPr>
            <a:endParaRPr lang="en-CA" sz="1400" dirty="0" smtClean="0">
              <a:solidFill>
                <a:srgbClr val="000000"/>
              </a:solidFill>
            </a:endParaRPr>
          </a:p>
        </p:txBody>
      </p:sp>
    </p:spTree>
    <p:extLst>
      <p:ext uri="{BB962C8B-B14F-4D97-AF65-F5344CB8AC3E}">
        <p14:creationId xmlns:p14="http://schemas.microsoft.com/office/powerpoint/2010/main" xmlns="" val="40316377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5223"/>
            <a:ext cx="8255000" cy="1069777"/>
          </a:xfrm>
          <a:solidFill>
            <a:srgbClr val="004990"/>
          </a:solidFill>
        </p:spPr>
        <p:txBody>
          <a:bodyPr/>
          <a:lstStyle/>
          <a:p>
            <a:r>
              <a:rPr lang="en-CA" sz="3200" dirty="0" smtClean="0">
                <a:solidFill>
                  <a:schemeClr val="bg1"/>
                </a:solidFill>
              </a:rPr>
              <a:t>4. Staff development, performance evaluation, succession planning, </a:t>
            </a:r>
            <a:r>
              <a:rPr lang="en-CA" sz="3200" dirty="0">
                <a:solidFill>
                  <a:schemeClr val="bg1"/>
                </a:solidFill>
              </a:rPr>
              <a:t>&amp;</a:t>
            </a:r>
            <a:r>
              <a:rPr lang="en-CA" sz="3200" dirty="0" smtClean="0">
                <a:solidFill>
                  <a:schemeClr val="bg1"/>
                </a:solidFill>
              </a:rPr>
              <a:t> continuous improvement</a:t>
            </a:r>
            <a:endParaRPr lang="en-CA" sz="3200" dirty="0">
              <a:solidFill>
                <a:schemeClr val="bg1"/>
              </a:solidFill>
            </a:endParaRPr>
          </a:p>
        </p:txBody>
      </p:sp>
      <p:sp>
        <p:nvSpPr>
          <p:cNvPr id="3" name="Text Placeholder 2"/>
          <p:cNvSpPr>
            <a:spLocks noGrp="1"/>
          </p:cNvSpPr>
          <p:nvPr>
            <p:ph type="body" sz="quarter" idx="10"/>
          </p:nvPr>
        </p:nvSpPr>
        <p:spPr>
          <a:noFill/>
        </p:spPr>
        <p:txBody>
          <a:bodyPr/>
          <a:lstStyle/>
          <a:p>
            <a:pPr marL="342900" indent="-342900">
              <a:buFont typeface="+mj-lt"/>
              <a:buAutoNum type="arabicPeriod"/>
            </a:pPr>
            <a:endParaRPr lang="en-CA" sz="1750" dirty="0" smtClean="0"/>
          </a:p>
          <a:p>
            <a:pPr marL="342900" indent="-342900">
              <a:buFont typeface="+mj-lt"/>
              <a:buAutoNum type="arabicPeriod"/>
            </a:pPr>
            <a:endParaRPr lang="en-CA" sz="1750" dirty="0" smtClean="0"/>
          </a:p>
          <a:p>
            <a:pPr marL="342900" indent="-342900">
              <a:buFont typeface="+mj-lt"/>
              <a:buAutoNum type="arabicPeriod"/>
            </a:pPr>
            <a:endParaRPr lang="en-CA" sz="1000" dirty="0" smtClean="0"/>
          </a:p>
          <a:p>
            <a:pPr marL="342900" indent="-342900">
              <a:buFont typeface="+mj-lt"/>
              <a:buAutoNum type="arabicPeriod"/>
            </a:pPr>
            <a:r>
              <a:rPr lang="en-CA" sz="1700" dirty="0" smtClean="0">
                <a:solidFill>
                  <a:srgbClr val="000000"/>
                </a:solidFill>
              </a:rPr>
              <a:t>Develop </a:t>
            </a:r>
            <a:r>
              <a:rPr lang="en-CA" sz="1700" dirty="0">
                <a:solidFill>
                  <a:srgbClr val="000000"/>
                </a:solidFill>
              </a:rPr>
              <a:t>and conscientiously implement a standardized performance review process across the entire organization;</a:t>
            </a:r>
          </a:p>
          <a:p>
            <a:pPr marL="342900" indent="-342900">
              <a:buFont typeface="+mj-lt"/>
              <a:buAutoNum type="arabicPeriod"/>
            </a:pPr>
            <a:r>
              <a:rPr lang="en-CA" sz="1700" dirty="0">
                <a:solidFill>
                  <a:srgbClr val="000000"/>
                </a:solidFill>
              </a:rPr>
              <a:t>The performance review process should begin with a confidential, annual goal-setting and review process for the CAO, led by the Mayor and members of Council, and including a joint evaluation of senior staff performance;</a:t>
            </a:r>
          </a:p>
          <a:p>
            <a:pPr marL="342900" indent="-342900">
              <a:buFont typeface="+mj-lt"/>
              <a:buAutoNum type="arabicPeriod"/>
            </a:pPr>
            <a:r>
              <a:rPr lang="en-CA" sz="1700" dirty="0">
                <a:solidFill>
                  <a:srgbClr val="000000"/>
                </a:solidFill>
              </a:rPr>
              <a:t>E</a:t>
            </a:r>
            <a:r>
              <a:rPr lang="en-CA" sz="1700" dirty="0" smtClean="0">
                <a:solidFill>
                  <a:srgbClr val="000000"/>
                </a:solidFill>
              </a:rPr>
              <a:t>nhance </a:t>
            </a:r>
            <a:r>
              <a:rPr lang="en-CA" sz="1700" dirty="0">
                <a:solidFill>
                  <a:srgbClr val="000000"/>
                </a:solidFill>
              </a:rPr>
              <a:t>employee recognition efforts: to reward new, productivity-enhancing ideas, to acknowledge exceptional staff performance, and to motivate employee achievement;</a:t>
            </a:r>
          </a:p>
          <a:p>
            <a:pPr marL="342900" indent="-342900">
              <a:buFont typeface="+mj-lt"/>
              <a:buAutoNum type="arabicPeriod"/>
            </a:pPr>
            <a:r>
              <a:rPr lang="en-CA" sz="1700" dirty="0">
                <a:solidFill>
                  <a:srgbClr val="000000"/>
                </a:solidFill>
              </a:rPr>
              <a:t>U</a:t>
            </a:r>
            <a:r>
              <a:rPr lang="en-CA" sz="1700" dirty="0" smtClean="0">
                <a:solidFill>
                  <a:srgbClr val="000000"/>
                </a:solidFill>
              </a:rPr>
              <a:t>ndertake </a:t>
            </a:r>
            <a:r>
              <a:rPr lang="en-CA" sz="1700" dirty="0">
                <a:solidFill>
                  <a:srgbClr val="000000"/>
                </a:solidFill>
              </a:rPr>
              <a:t>succession planning to ensure the organization is positioned for long-term success; and,</a:t>
            </a:r>
          </a:p>
          <a:p>
            <a:pPr marL="342900" indent="-342900">
              <a:buFont typeface="+mj-lt"/>
              <a:buAutoNum type="arabicPeriod"/>
            </a:pPr>
            <a:r>
              <a:rPr lang="en-CA" sz="1700" dirty="0">
                <a:solidFill>
                  <a:srgbClr val="000000"/>
                </a:solidFill>
              </a:rPr>
              <a:t>I</a:t>
            </a:r>
            <a:r>
              <a:rPr lang="en-CA" sz="1700" dirty="0" smtClean="0">
                <a:solidFill>
                  <a:srgbClr val="000000"/>
                </a:solidFill>
              </a:rPr>
              <a:t>ncrease </a:t>
            </a:r>
            <a:r>
              <a:rPr lang="en-CA" sz="1700" dirty="0">
                <a:solidFill>
                  <a:srgbClr val="000000"/>
                </a:solidFill>
              </a:rPr>
              <a:t>participation in performance measurement surveys to develop performance measurement benchmarks upon which to compare itself to similar lower-tier municipalities and develop processes to measure and foster continuous improvement.</a:t>
            </a:r>
          </a:p>
          <a:p>
            <a:pPr>
              <a:spcBef>
                <a:spcPts val="300"/>
              </a:spcBef>
            </a:pPr>
            <a:endParaRPr lang="en-CA" sz="1150" dirty="0" smtClean="0">
              <a:solidFill>
                <a:srgbClr val="000000"/>
              </a:solidFill>
            </a:endParaRPr>
          </a:p>
          <a:p>
            <a:pPr>
              <a:spcBef>
                <a:spcPts val="300"/>
              </a:spcBef>
            </a:pPr>
            <a:endParaRPr lang="en-CA" sz="1150" dirty="0" smtClean="0">
              <a:solidFill>
                <a:srgbClr val="00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55000" cy="990600"/>
          </a:xfrm>
          <a:solidFill>
            <a:srgbClr val="004990"/>
          </a:solidFill>
        </p:spPr>
        <p:txBody>
          <a:bodyPr/>
          <a:lstStyle/>
          <a:p>
            <a:r>
              <a:rPr lang="en-CA" sz="3200" dirty="0" smtClean="0">
                <a:solidFill>
                  <a:schemeClr val="bg1"/>
                </a:solidFill>
              </a:rPr>
              <a:t>5a. Integrate and streamline the Recreation functions in the Town – Management and Ops</a:t>
            </a:r>
            <a:endParaRPr lang="en-CA" sz="3200" dirty="0">
              <a:solidFill>
                <a:schemeClr val="bg1"/>
              </a:solidFill>
            </a:endParaRPr>
          </a:p>
        </p:txBody>
      </p:sp>
      <p:sp>
        <p:nvSpPr>
          <p:cNvPr id="3" name="Text Placeholder 2"/>
          <p:cNvSpPr>
            <a:spLocks noGrp="1"/>
          </p:cNvSpPr>
          <p:nvPr>
            <p:ph type="body" sz="quarter" idx="10"/>
          </p:nvPr>
        </p:nvSpPr>
        <p:spPr>
          <a:xfrm>
            <a:off x="228600" y="1371600"/>
            <a:ext cx="8458200" cy="4343400"/>
          </a:xfrm>
        </p:spPr>
        <p:txBody>
          <a:bodyPr/>
          <a:lstStyle/>
          <a:p>
            <a:r>
              <a:rPr lang="en-CA" sz="1500" dirty="0" smtClean="0">
                <a:solidFill>
                  <a:srgbClr val="000000"/>
                </a:solidFill>
              </a:rPr>
              <a:t>During the Task Force meetings and interviews with senior staff and Council, there was a proposal to combine the management of the two arenas as one department, to emphasize enhanced internal collaboration.</a:t>
            </a:r>
          </a:p>
          <a:p>
            <a:r>
              <a:rPr lang="en-CA" sz="1500" dirty="0" smtClean="0">
                <a:solidFill>
                  <a:srgbClr val="000000"/>
                </a:solidFill>
              </a:rPr>
              <a:t>It was also pointed out that the recreations department spends a great deal of time maintaining the Town’s baseball diamonds and soccer fields, providing a level of service that is beyond the cost charged for rental of the fields.</a:t>
            </a:r>
          </a:p>
          <a:p>
            <a:r>
              <a:rPr lang="en-CA" sz="1500" dirty="0" smtClean="0">
                <a:solidFill>
                  <a:srgbClr val="000000"/>
                </a:solidFill>
              </a:rPr>
              <a:t>When compared to its peers, Erin is reported to provide nearly four times the amount of outdoor recreation facility space per capita than average, although this may be a Ministry reporting error. However, Erin does provide nearly 50% more indoor recreation facility space to its taxpayer base per capita than its peers. This is a possible area where Erin could be over-serving its population.</a:t>
            </a:r>
          </a:p>
          <a:p>
            <a:endParaRPr lang="en-CA" sz="1100" dirty="0" smtClean="0">
              <a:solidFill>
                <a:srgbClr val="000000"/>
              </a:solidFill>
            </a:endParaRPr>
          </a:p>
          <a:p>
            <a:endParaRPr lang="en-CA" sz="1100" dirty="0" smtClean="0">
              <a:solidFill>
                <a:srgbClr val="000000"/>
              </a:solidFill>
            </a:endParaRPr>
          </a:p>
          <a:p>
            <a:pPr>
              <a:buNone/>
            </a:pPr>
            <a:endParaRPr lang="en-CA" sz="1400" dirty="0" smtClean="0">
              <a:solidFill>
                <a:srgbClr val="000000"/>
              </a:solidFill>
            </a:endParaRPr>
          </a:p>
          <a:p>
            <a:endParaRPr lang="en-CA" sz="1100" dirty="0" smtClean="0">
              <a:solidFill>
                <a:srgbClr val="000000"/>
              </a:solidFill>
            </a:endParaRPr>
          </a:p>
          <a:p>
            <a:endParaRPr lang="en-CA" sz="1100" dirty="0" smtClean="0">
              <a:solidFill>
                <a:srgbClr val="00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xmlns="" val="2012952380"/>
              </p:ext>
            </p:extLst>
          </p:nvPr>
        </p:nvGraphicFramePr>
        <p:xfrm>
          <a:off x="304800" y="4038600"/>
          <a:ext cx="8382000" cy="1790700"/>
        </p:xfrm>
        <a:graphic>
          <a:graphicData uri="http://schemas.openxmlformats.org/drawingml/2006/table">
            <a:tbl>
              <a:tblPr firstRow="1" bandRow="1">
                <a:tableStyleId>{B301B821-A1FF-4177-AEE7-76D212191A09}</a:tableStyleId>
              </a:tblPr>
              <a:tblGrid>
                <a:gridCol w="3124200"/>
                <a:gridCol w="876300"/>
                <a:gridCol w="876300"/>
                <a:gridCol w="876300"/>
                <a:gridCol w="876300"/>
                <a:gridCol w="876300"/>
                <a:gridCol w="876300"/>
              </a:tblGrid>
              <a:tr h="174752">
                <a:tc>
                  <a:txBody>
                    <a:bodyPr/>
                    <a:lstStyle/>
                    <a:p>
                      <a:pPr algn="ctr" fontAlgn="b"/>
                      <a:r>
                        <a:rPr lang="en-CA" sz="1050" b="1" i="0" u="none" strike="noStrike" dirty="0" smtClean="0">
                          <a:solidFill>
                            <a:schemeClr val="bg1"/>
                          </a:solidFill>
                          <a:latin typeface="Calibri"/>
                        </a:rPr>
                        <a:t>Recreational Participation</a:t>
                      </a:r>
                      <a:r>
                        <a:rPr lang="en-CA" sz="1050" b="1" i="0" u="none" strike="noStrike" baseline="0" dirty="0" smtClean="0">
                          <a:solidFill>
                            <a:schemeClr val="bg1"/>
                          </a:solidFill>
                          <a:latin typeface="Calibri"/>
                        </a:rPr>
                        <a:t> and Capacity</a:t>
                      </a:r>
                    </a:p>
                    <a:p>
                      <a:pPr marL="0" marR="0" indent="0" algn="ctr" defTabSz="914400" eaLnBrk="1" fontAlgn="b" latinLnBrk="0" hangingPunct="1">
                        <a:lnSpc>
                          <a:spcPct val="100000"/>
                        </a:lnSpc>
                        <a:spcBef>
                          <a:spcPts val="0"/>
                        </a:spcBef>
                        <a:spcAft>
                          <a:spcPts val="0"/>
                        </a:spcAft>
                        <a:buClrTx/>
                        <a:buSzTx/>
                        <a:buFontTx/>
                        <a:buNone/>
                        <a:tabLst/>
                        <a:defRPr/>
                      </a:pPr>
                      <a:r>
                        <a:rPr lang="en-CA" sz="1050" b="1" dirty="0" smtClean="0">
                          <a:solidFill>
                            <a:schemeClr val="lt1"/>
                          </a:solidFill>
                          <a:latin typeface="+mn-lt"/>
                          <a:ea typeface="+mn-ea"/>
                          <a:cs typeface="+mn-cs"/>
                        </a:rPr>
                        <a:t>2013 MPMP Data</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1" i="0" u="none" strike="noStrike" dirty="0" err="1">
                          <a:solidFill>
                            <a:schemeClr val="bg1"/>
                          </a:solidFill>
                          <a:latin typeface="Calibri"/>
                        </a:rPr>
                        <a:t>Puslinch</a:t>
                      </a:r>
                      <a:endParaRPr lang="en-CA" sz="1050" b="1" i="0" u="none" strike="noStrike" dirty="0">
                        <a:solidFill>
                          <a:schemeClr val="bg1"/>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1" i="0" u="none" strike="noStrike" dirty="0" smtClean="0">
                          <a:solidFill>
                            <a:schemeClr val="bg1"/>
                          </a:solidFill>
                          <a:latin typeface="Calibri"/>
                        </a:rPr>
                        <a:t>Guelph / </a:t>
                      </a:r>
                      <a:r>
                        <a:rPr lang="en-CA" sz="1050" b="1" i="0" u="none" strike="noStrike" dirty="0" err="1" smtClean="0">
                          <a:solidFill>
                            <a:schemeClr val="bg1"/>
                          </a:solidFill>
                          <a:latin typeface="Calibri"/>
                        </a:rPr>
                        <a:t>Eramosa</a:t>
                      </a:r>
                      <a:endParaRPr lang="en-CA" sz="1050" b="1" i="0" u="none" strike="noStrike" dirty="0">
                        <a:solidFill>
                          <a:schemeClr val="bg1"/>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1" i="0" u="none" strike="noStrike" dirty="0" smtClean="0">
                          <a:solidFill>
                            <a:schemeClr val="bg1"/>
                          </a:solidFill>
                          <a:latin typeface="Calibri"/>
                        </a:rPr>
                        <a:t>Centre </a:t>
                      </a:r>
                      <a:r>
                        <a:rPr lang="en-CA" sz="1050" b="1" i="0" u="none" strike="noStrike" dirty="0">
                          <a:solidFill>
                            <a:schemeClr val="bg1"/>
                          </a:solidFill>
                          <a:latin typeface="Calibri"/>
                        </a:rPr>
                        <a:t>Wellington</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1" i="0" u="none" strike="noStrike" dirty="0">
                          <a:solidFill>
                            <a:schemeClr val="bg1"/>
                          </a:solidFill>
                          <a:latin typeface="Calibri"/>
                        </a:rPr>
                        <a:t>Town of Erin</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1" i="0" u="none" strike="noStrike" dirty="0">
                          <a:solidFill>
                            <a:schemeClr val="bg1"/>
                          </a:solidFill>
                          <a:latin typeface="Calibri"/>
                        </a:rPr>
                        <a:t>Average</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1" i="0" u="none" strike="noStrike" dirty="0">
                          <a:solidFill>
                            <a:schemeClr val="bg1"/>
                          </a:solidFill>
                          <a:latin typeface="Calibri"/>
                        </a:rPr>
                        <a:t>Erin vs. Average</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60096">
                <a:tc>
                  <a:txBody>
                    <a:bodyPr/>
                    <a:lstStyle/>
                    <a:p>
                      <a:pPr algn="ctr" fontAlgn="b"/>
                      <a:r>
                        <a:rPr lang="en-CA" sz="1050" b="1" i="0" u="none" strike="noStrike" dirty="0">
                          <a:solidFill>
                            <a:srgbClr val="000000"/>
                          </a:solidFill>
                          <a:latin typeface="Calibri"/>
                        </a:rPr>
                        <a:t>Participant Hours for Recreation Programs:  </a:t>
                      </a:r>
                      <a:endParaRPr lang="en-CA" sz="1050" b="1" i="0" u="none" strike="noStrike" dirty="0" smtClean="0">
                        <a:solidFill>
                          <a:srgbClr val="000000"/>
                        </a:solidFill>
                        <a:latin typeface="Calibri"/>
                      </a:endParaRPr>
                    </a:p>
                    <a:p>
                      <a:pPr algn="ctr" fontAlgn="b"/>
                      <a:r>
                        <a:rPr lang="en-CA" sz="1050" b="0" i="0" u="none" strike="noStrike" dirty="0" smtClean="0">
                          <a:solidFill>
                            <a:srgbClr val="000000"/>
                          </a:solidFill>
                          <a:latin typeface="Calibri"/>
                        </a:rPr>
                        <a:t>Total </a:t>
                      </a:r>
                      <a:r>
                        <a:rPr lang="en-CA" sz="1050" b="0" i="0" u="none" strike="noStrike" dirty="0">
                          <a:solidFill>
                            <a:srgbClr val="000000"/>
                          </a:solidFill>
                          <a:latin typeface="Calibri"/>
                        </a:rPr>
                        <a:t>participant hours for recreation programs per 1,000 persons</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969.8</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5698.7</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23851.8</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200" b="1" i="0" u="none" strike="noStrike" dirty="0">
                          <a:solidFill>
                            <a:srgbClr val="000000"/>
                          </a:solidFill>
                          <a:latin typeface="Calibri"/>
                        </a:rPr>
                        <a:t>0</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7630.1</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200" b="1" i="0" u="none" strike="noStrike" dirty="0">
                          <a:solidFill>
                            <a:srgbClr val="000000"/>
                          </a:solidFill>
                          <a:latin typeface="Calibri"/>
                        </a:rPr>
                        <a:t>0%</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60096">
                <a:tc>
                  <a:txBody>
                    <a:bodyPr/>
                    <a:lstStyle/>
                    <a:p>
                      <a:pPr algn="ctr" fontAlgn="b"/>
                      <a:r>
                        <a:rPr lang="en-CA" sz="1050" b="1" i="0" u="none" strike="noStrike" dirty="0">
                          <a:solidFill>
                            <a:srgbClr val="000000"/>
                          </a:solidFill>
                          <a:latin typeface="Calibri"/>
                        </a:rPr>
                        <a:t>Indoor Recreation </a:t>
                      </a:r>
                      <a:r>
                        <a:rPr lang="en-CA" sz="1050" b="1" i="0" u="none" strike="noStrike" dirty="0" smtClean="0">
                          <a:solidFill>
                            <a:srgbClr val="000000"/>
                          </a:solidFill>
                          <a:latin typeface="Calibri"/>
                        </a:rPr>
                        <a:t>Facilities</a:t>
                      </a:r>
                      <a:r>
                        <a:rPr lang="en-CA" sz="1050" b="1" i="0" u="none" strike="noStrike" dirty="0">
                          <a:solidFill>
                            <a:srgbClr val="000000"/>
                          </a:solidFill>
                          <a:latin typeface="Calibri"/>
                        </a:rPr>
                        <a:t>: </a:t>
                      </a:r>
                      <a:endParaRPr lang="en-CA" sz="1050" b="1" i="0" u="none" strike="noStrike" dirty="0" smtClean="0">
                        <a:solidFill>
                          <a:srgbClr val="000000"/>
                        </a:solidFill>
                        <a:latin typeface="Calibri"/>
                      </a:endParaRPr>
                    </a:p>
                    <a:p>
                      <a:pPr algn="ctr" fontAlgn="b"/>
                      <a:r>
                        <a:rPr lang="en-CA" sz="1050" b="0" i="0" u="none" strike="noStrike" dirty="0" smtClean="0">
                          <a:solidFill>
                            <a:srgbClr val="000000"/>
                          </a:solidFill>
                          <a:latin typeface="Calibri"/>
                        </a:rPr>
                        <a:t>Square </a:t>
                      </a:r>
                      <a:r>
                        <a:rPr lang="en-CA" sz="1050" b="0" i="0" u="none" strike="noStrike" dirty="0">
                          <a:solidFill>
                            <a:srgbClr val="000000"/>
                          </a:solidFill>
                          <a:latin typeface="Calibri"/>
                        </a:rPr>
                        <a:t>metres of indoor recreation facilities per 1,000 persons (municipally owned)</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145.0</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379.6</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545.0</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200" b="1" i="0" u="none" strike="noStrike" dirty="0" smtClean="0">
                          <a:solidFill>
                            <a:srgbClr val="000000"/>
                          </a:solidFill>
                          <a:latin typeface="Calibri"/>
                        </a:rPr>
                        <a:t>646.8</a:t>
                      </a:r>
                      <a:endParaRPr lang="en-CA" sz="1200" b="1"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429.1</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200" b="1" i="0" u="none" strike="noStrike" dirty="0">
                          <a:solidFill>
                            <a:srgbClr val="000000"/>
                          </a:solidFill>
                          <a:latin typeface="Calibri"/>
                        </a:rPr>
                        <a:t>151%</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60096">
                <a:tc>
                  <a:txBody>
                    <a:bodyPr/>
                    <a:lstStyle/>
                    <a:p>
                      <a:pPr algn="ctr" fontAlgn="b"/>
                      <a:r>
                        <a:rPr lang="en-CA" sz="1050" b="1" i="0" u="none" strike="noStrike" dirty="0">
                          <a:solidFill>
                            <a:srgbClr val="000000"/>
                          </a:solidFill>
                          <a:latin typeface="Calibri"/>
                        </a:rPr>
                        <a:t>Outdoor Recreation Facility Space: </a:t>
                      </a:r>
                      <a:endParaRPr lang="en-CA" sz="1050" b="1" i="0" u="none" strike="noStrike" dirty="0" smtClean="0">
                        <a:solidFill>
                          <a:srgbClr val="000000"/>
                        </a:solidFill>
                        <a:latin typeface="Calibri"/>
                      </a:endParaRPr>
                    </a:p>
                    <a:p>
                      <a:pPr algn="ctr" fontAlgn="b"/>
                      <a:r>
                        <a:rPr lang="en-CA" sz="1050" b="0" i="0" u="none" strike="noStrike" dirty="0" smtClean="0">
                          <a:solidFill>
                            <a:srgbClr val="000000"/>
                          </a:solidFill>
                          <a:latin typeface="Calibri"/>
                        </a:rPr>
                        <a:t>Square </a:t>
                      </a:r>
                      <a:r>
                        <a:rPr lang="en-CA" sz="1050" b="0" i="0" u="none" strike="noStrike" dirty="0">
                          <a:solidFill>
                            <a:srgbClr val="000000"/>
                          </a:solidFill>
                          <a:latin typeface="Calibri"/>
                        </a:rPr>
                        <a:t>metres of outdoor recreation facility space per 1,000 persons  (municipally owned)</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377.3</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127.3</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43.8</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200" b="1" i="0" u="none" strike="noStrike" dirty="0" smtClean="0">
                          <a:solidFill>
                            <a:srgbClr val="000000"/>
                          </a:solidFill>
                          <a:latin typeface="Calibri"/>
                        </a:rPr>
                        <a:t>14053.0</a:t>
                      </a:r>
                      <a:endParaRPr lang="en-CA" sz="1200" b="1"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050" b="0" i="0" u="none" strike="noStrike" dirty="0" smtClean="0">
                          <a:solidFill>
                            <a:srgbClr val="000000"/>
                          </a:solidFill>
                          <a:latin typeface="Calibri"/>
                        </a:rPr>
                        <a:t>3650.3</a:t>
                      </a:r>
                      <a:endParaRPr lang="en-CA" sz="1050" b="0" i="0" u="none" strike="noStrike" dirty="0">
                        <a:solidFill>
                          <a:srgbClr val="000000"/>
                        </a:solidFill>
                        <a:latin typeface="Calibri"/>
                      </a:endParaRP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fontAlgn="b"/>
                      <a:r>
                        <a:rPr lang="en-CA" sz="1200" b="1" i="0" u="none" strike="noStrike" dirty="0">
                          <a:solidFill>
                            <a:srgbClr val="000000"/>
                          </a:solidFill>
                          <a:latin typeface="Calibri"/>
                        </a:rPr>
                        <a:t>385%</a:t>
                      </a:r>
                    </a:p>
                  </a:txBody>
                  <a:tcPr marL="7620" marR="7620" marT="7620"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5223"/>
            <a:ext cx="8255000" cy="1145977"/>
          </a:xfrm>
          <a:solidFill>
            <a:srgbClr val="004990"/>
          </a:solidFill>
        </p:spPr>
        <p:txBody>
          <a:bodyPr/>
          <a:lstStyle/>
          <a:p>
            <a:r>
              <a:rPr lang="en-CA" sz="3200" dirty="0" smtClean="0">
                <a:solidFill>
                  <a:schemeClr val="bg1"/>
                </a:solidFill>
              </a:rPr>
              <a:t>5a. Integrate and streamline the Recreation functions in the Town – Management and Ops</a:t>
            </a:r>
            <a:endParaRPr lang="en-CA" sz="3200" dirty="0">
              <a:solidFill>
                <a:schemeClr val="bg1"/>
              </a:solidFill>
            </a:endParaRPr>
          </a:p>
        </p:txBody>
      </p:sp>
      <p:sp>
        <p:nvSpPr>
          <p:cNvPr id="3" name="Text Placeholder 2"/>
          <p:cNvSpPr>
            <a:spLocks noGrp="1"/>
          </p:cNvSpPr>
          <p:nvPr>
            <p:ph type="body" sz="quarter" idx="10"/>
          </p:nvPr>
        </p:nvSpPr>
        <p:spPr>
          <a:xfrm>
            <a:off x="457200" y="2133600"/>
            <a:ext cx="8229600" cy="3581400"/>
          </a:xfrm>
        </p:spPr>
        <p:txBody>
          <a:bodyPr/>
          <a:lstStyle/>
          <a:p>
            <a:pPr>
              <a:buNone/>
            </a:pPr>
            <a:r>
              <a:rPr lang="en-CA" sz="1800" dirty="0">
                <a:solidFill>
                  <a:srgbClr val="004990"/>
                </a:solidFill>
              </a:rPr>
              <a:t>Recommendations</a:t>
            </a:r>
          </a:p>
          <a:p>
            <a:pPr marL="228600" indent="-228600">
              <a:buFont typeface="+mj-lt"/>
              <a:buAutoNum type="arabicPeriod"/>
            </a:pPr>
            <a:r>
              <a:rPr lang="en-CA" sz="1800" dirty="0">
                <a:solidFill>
                  <a:srgbClr val="000000"/>
                </a:solidFill>
              </a:rPr>
              <a:t>C</a:t>
            </a:r>
            <a:r>
              <a:rPr lang="en-CA" sz="1800" dirty="0" smtClean="0">
                <a:solidFill>
                  <a:srgbClr val="000000"/>
                </a:solidFill>
              </a:rPr>
              <a:t>ombine </a:t>
            </a:r>
            <a:r>
              <a:rPr lang="en-CA" sz="1800" dirty="0">
                <a:solidFill>
                  <a:srgbClr val="000000"/>
                </a:solidFill>
              </a:rPr>
              <a:t>management of the two arenas into one recreations department to streamline management and offer more efficient service; and</a:t>
            </a:r>
          </a:p>
          <a:p>
            <a:pPr marL="228600" indent="-228600">
              <a:buFont typeface="+mj-lt"/>
              <a:buAutoNum type="arabicPeriod"/>
            </a:pPr>
            <a:r>
              <a:rPr lang="en-CA" sz="1800" dirty="0" smtClean="0">
                <a:solidFill>
                  <a:srgbClr val="000000"/>
                </a:solidFill>
              </a:rPr>
              <a:t>Simplify </a:t>
            </a:r>
            <a:r>
              <a:rPr lang="en-CA" sz="1800" dirty="0">
                <a:solidFill>
                  <a:srgbClr val="000000"/>
                </a:solidFill>
              </a:rPr>
              <a:t>and reduce the premium maintenance standards of its outdoor recreations facilities, following other municipal best practices, so that staff can be redeployed to higher value-add service delivery areas</a:t>
            </a:r>
            <a:r>
              <a:rPr lang="en-CA" sz="1800" dirty="0" smtClean="0">
                <a:solidFill>
                  <a:srgbClr val="000000"/>
                </a:solidFill>
              </a:rPr>
              <a:t>.</a:t>
            </a:r>
          </a:p>
          <a:p>
            <a:pPr marL="228600" indent="-228600">
              <a:buFont typeface="+mj-lt"/>
              <a:buAutoNum type="arabicPeriod"/>
            </a:pPr>
            <a:endParaRPr lang="en-CA" sz="1800" dirty="0">
              <a:solidFill>
                <a:srgbClr val="000000"/>
              </a:solidFill>
            </a:endParaRPr>
          </a:p>
          <a:p>
            <a:pPr marL="0" indent="0">
              <a:buNone/>
            </a:pPr>
            <a:r>
              <a:rPr lang="en-CA" sz="1800" dirty="0">
                <a:solidFill>
                  <a:srgbClr val="000000"/>
                </a:solidFill>
              </a:rPr>
              <a:t>These recommendations complement the earlier recommendation in this Study, dealing with ‘outside’ maintenance activities:</a:t>
            </a:r>
          </a:p>
          <a:p>
            <a:r>
              <a:rPr lang="en-CA" sz="1600" dirty="0">
                <a:solidFill>
                  <a:srgbClr val="000000"/>
                </a:solidFill>
              </a:rPr>
              <a:t>That the Town combine maintenance activities of Roads, Water and Parks into one Town ‘Operations’ Department, with the name to be determined by the Council on recommendation from the </a:t>
            </a:r>
            <a:r>
              <a:rPr lang="en-CA" sz="1600" dirty="0" smtClean="0">
                <a:solidFill>
                  <a:srgbClr val="000000"/>
                </a:solidFill>
              </a:rPr>
              <a:t>CAO</a:t>
            </a:r>
          </a:p>
          <a:p>
            <a:endParaRPr lang="en-CA" dirty="0" smtClean="0">
              <a:solidFill>
                <a:srgbClr val="0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sz="3000" dirty="0" smtClean="0"/>
              <a:t>StrategyCorp’s Operational Review Methodology</a:t>
            </a:r>
            <a:endParaRPr lang="en-CA" sz="3000" dirty="0"/>
          </a:p>
        </p:txBody>
      </p:sp>
      <p:sp>
        <p:nvSpPr>
          <p:cNvPr id="7" name="Rectangle 6"/>
          <p:cNvSpPr/>
          <p:nvPr/>
        </p:nvSpPr>
        <p:spPr>
          <a:xfrm>
            <a:off x="228600" y="1447800"/>
            <a:ext cx="8610600" cy="1492716"/>
          </a:xfrm>
          <a:prstGeom prst="rect">
            <a:avLst/>
          </a:prstGeom>
        </p:spPr>
        <p:txBody>
          <a:bodyPr wrap="square">
            <a:spAutoFit/>
          </a:bodyPr>
          <a:lstStyle/>
          <a:p>
            <a:pPr marL="174625" indent="-174625">
              <a:spcBef>
                <a:spcPts val="600"/>
              </a:spcBef>
              <a:spcAft>
                <a:spcPts val="300"/>
              </a:spcAft>
              <a:buFont typeface="Arial" pitchFamily="34" charset="0"/>
              <a:buChar char="•"/>
            </a:pPr>
            <a:r>
              <a:rPr lang="en-CA" sz="2000" dirty="0" smtClean="0">
                <a:latin typeface="+mj-lt"/>
              </a:rPr>
              <a:t>Working-level staff presented to peers and discussed ways to improve the Town</a:t>
            </a:r>
          </a:p>
          <a:p>
            <a:pPr marL="174625" indent="-174625">
              <a:spcBef>
                <a:spcPts val="600"/>
              </a:spcBef>
              <a:spcAft>
                <a:spcPts val="300"/>
              </a:spcAft>
              <a:buFont typeface="Arial" pitchFamily="34" charset="0"/>
              <a:buChar char="•"/>
            </a:pPr>
            <a:r>
              <a:rPr lang="en-CA" sz="2000" dirty="0" smtClean="0">
                <a:latin typeface="+mj-lt"/>
              </a:rPr>
              <a:t>StrategyCorp staff analyzed the observations and findings of the Task Force and conducted benchmarking with other comparables</a:t>
            </a:r>
          </a:p>
          <a:p>
            <a:pPr>
              <a:spcBef>
                <a:spcPts val="600"/>
              </a:spcBef>
            </a:pPr>
            <a:endParaRPr lang="en-CA" sz="1400" dirty="0">
              <a:latin typeface="+mj-lt"/>
            </a:endParaRPr>
          </a:p>
        </p:txBody>
      </p:sp>
      <p:pic>
        <p:nvPicPr>
          <p:cNvPr id="1026" name="Picture 2"/>
          <p:cNvPicPr>
            <a:picLocks noChangeAspect="1" noChangeArrowheads="1"/>
          </p:cNvPicPr>
          <p:nvPr/>
        </p:nvPicPr>
        <p:blipFill>
          <a:blip r:embed="rId2" cstate="print"/>
          <a:srcRect/>
          <a:stretch>
            <a:fillRect/>
          </a:stretch>
        </p:blipFill>
        <p:spPr bwMode="auto">
          <a:xfrm>
            <a:off x="1295400" y="2667000"/>
            <a:ext cx="5867400" cy="3200400"/>
          </a:xfrm>
          <a:prstGeom prst="rect">
            <a:avLst/>
          </a:prstGeom>
          <a:noFill/>
          <a:ln w="9525">
            <a:noFill/>
            <a:miter lim="800000"/>
            <a:headEnd/>
            <a:tailEnd/>
          </a:ln>
        </p:spPr>
      </p:pic>
    </p:spTree>
    <p:extLst>
      <p:ext uri="{BB962C8B-B14F-4D97-AF65-F5344CB8AC3E}">
        <p14:creationId xmlns:p14="http://schemas.microsoft.com/office/powerpoint/2010/main" xmlns="" val="18447262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5223"/>
            <a:ext cx="8255000" cy="1069777"/>
          </a:xfrm>
          <a:solidFill>
            <a:srgbClr val="004990"/>
          </a:solidFill>
        </p:spPr>
        <p:txBody>
          <a:bodyPr/>
          <a:lstStyle/>
          <a:p>
            <a:r>
              <a:rPr lang="en-CA" sz="3200" dirty="0" smtClean="0">
                <a:solidFill>
                  <a:schemeClr val="bg1"/>
                </a:solidFill>
              </a:rPr>
              <a:t>5b. Recreation functions:  Revenue Collection and Tracking</a:t>
            </a:r>
            <a:endParaRPr lang="en-CA" sz="3200" dirty="0">
              <a:solidFill>
                <a:schemeClr val="bg1"/>
              </a:solidFill>
            </a:endParaRPr>
          </a:p>
        </p:txBody>
      </p:sp>
      <p:sp>
        <p:nvSpPr>
          <p:cNvPr id="3" name="Text Placeholder 2"/>
          <p:cNvSpPr>
            <a:spLocks noGrp="1"/>
          </p:cNvSpPr>
          <p:nvPr>
            <p:ph type="body" sz="quarter" idx="10"/>
          </p:nvPr>
        </p:nvSpPr>
        <p:spPr>
          <a:xfrm>
            <a:off x="457200" y="1981200"/>
            <a:ext cx="8229600" cy="3657600"/>
          </a:xfrm>
        </p:spPr>
        <p:txBody>
          <a:bodyPr/>
          <a:lstStyle/>
          <a:p>
            <a:endParaRPr lang="en-CA" sz="1500" dirty="0" smtClean="0">
              <a:solidFill>
                <a:srgbClr val="000000"/>
              </a:solidFill>
            </a:endParaRPr>
          </a:p>
          <a:p>
            <a:pPr marL="342900" indent="-342900">
              <a:spcBef>
                <a:spcPts val="300"/>
              </a:spcBef>
              <a:buFont typeface="+mj-lt"/>
              <a:buAutoNum type="arabicPeriod"/>
            </a:pPr>
            <a:r>
              <a:rPr lang="en-CA" sz="1800" dirty="0">
                <a:solidFill>
                  <a:srgbClr val="000000"/>
                </a:solidFill>
              </a:rPr>
              <a:t>That the Town adopt a policy requiring user groups to pay full rates up-front and to apply for reduced rental rate grants through Council; and,</a:t>
            </a:r>
          </a:p>
          <a:p>
            <a:pPr marL="342900" indent="-342900">
              <a:spcBef>
                <a:spcPts val="300"/>
              </a:spcBef>
              <a:buFont typeface="+mj-lt"/>
              <a:buAutoNum type="arabicPeriod"/>
            </a:pPr>
            <a:r>
              <a:rPr lang="en-CA" sz="1800" dirty="0">
                <a:solidFill>
                  <a:srgbClr val="000000"/>
                </a:solidFill>
              </a:rPr>
              <a:t>That the Town implement a stricter booking, payment, cancellation and rescheduling policy for rental of its recreational facilities, with clearly defined conditions made publicly available on its website.</a:t>
            </a:r>
          </a:p>
          <a:p>
            <a:pPr>
              <a:spcBef>
                <a:spcPts val="300"/>
              </a:spcBef>
              <a:buNone/>
            </a:pPr>
            <a:r>
              <a:rPr lang="en-CA" sz="1800" dirty="0" smtClean="0">
                <a:solidFill>
                  <a:srgbClr val="004990"/>
                </a:solidFill>
              </a:rPr>
              <a:t>Analysis</a:t>
            </a:r>
            <a:endParaRPr lang="en-CA" sz="1600" dirty="0" smtClean="0">
              <a:solidFill>
                <a:srgbClr val="004990"/>
              </a:solidFill>
            </a:endParaRPr>
          </a:p>
          <a:p>
            <a:pPr>
              <a:spcBef>
                <a:spcPts val="300"/>
              </a:spcBef>
            </a:pPr>
            <a:r>
              <a:rPr lang="en-CA" sz="1600" dirty="0" smtClean="0">
                <a:solidFill>
                  <a:srgbClr val="000000"/>
                </a:solidFill>
              </a:rPr>
              <a:t>StrategyCorp reviewed permit applications, fee payment terms, and general terms and conditions for facility rental at several other municipalities. The review included the practices of the City of Guelph, Guelph/Eramosa, Orangeville, </a:t>
            </a:r>
            <a:r>
              <a:rPr lang="en-CA" sz="1600" dirty="0" err="1" smtClean="0">
                <a:solidFill>
                  <a:srgbClr val="000000"/>
                </a:solidFill>
              </a:rPr>
              <a:t>Puslinch</a:t>
            </a:r>
            <a:r>
              <a:rPr lang="en-CA" sz="1600" dirty="0" smtClean="0">
                <a:solidFill>
                  <a:srgbClr val="000000"/>
                </a:solidFill>
              </a:rPr>
              <a:t>, Centre Wellington, East </a:t>
            </a:r>
            <a:r>
              <a:rPr lang="en-CA" sz="1600" dirty="0" err="1" smtClean="0">
                <a:solidFill>
                  <a:srgbClr val="000000"/>
                </a:solidFill>
              </a:rPr>
              <a:t>Garafraxa</a:t>
            </a:r>
            <a:r>
              <a:rPr lang="en-CA" sz="1600" dirty="0" smtClean="0">
                <a:solidFill>
                  <a:srgbClr val="000000"/>
                </a:solidFill>
              </a:rPr>
              <a:t>, and even explored whether very large municipalities, such as the City of Toronto, had developed efficient systems to serve a range of clients and customers.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5223"/>
            <a:ext cx="8255000" cy="1450777"/>
          </a:xfrm>
          <a:solidFill>
            <a:srgbClr val="004990"/>
          </a:solidFill>
        </p:spPr>
        <p:txBody>
          <a:bodyPr/>
          <a:lstStyle/>
          <a:p>
            <a:pPr marL="87313" lvl="1"/>
            <a:r>
              <a:rPr lang="en-CA" sz="2800" dirty="0" smtClean="0">
                <a:solidFill>
                  <a:schemeClr val="bg1"/>
                </a:solidFill>
                <a:latin typeface="Calibri Light" pitchFamily="34" charset="0"/>
                <a:cs typeface="Calibri Light" pitchFamily="34" charset="0"/>
              </a:rPr>
              <a:t>5c. Recreation:  Consider </a:t>
            </a:r>
            <a:r>
              <a:rPr lang="en-CA" sz="2800" dirty="0">
                <a:solidFill>
                  <a:schemeClr val="bg1"/>
                </a:solidFill>
                <a:latin typeface="Calibri Light" pitchFamily="34" charset="0"/>
                <a:cs typeface="Calibri Light" pitchFamily="34" charset="0"/>
              </a:rPr>
              <a:t>integration of town recreation facilities when existing </a:t>
            </a:r>
            <a:r>
              <a:rPr lang="en-CA" sz="2800" dirty="0" smtClean="0">
                <a:solidFill>
                  <a:schemeClr val="bg1"/>
                </a:solidFill>
                <a:latin typeface="Calibri Light" pitchFamily="34" charset="0"/>
                <a:cs typeface="Calibri Light" pitchFamily="34" charset="0"/>
              </a:rPr>
              <a:t>facilities </a:t>
            </a:r>
            <a:r>
              <a:rPr lang="en-CA" sz="2800" dirty="0">
                <a:solidFill>
                  <a:schemeClr val="bg1"/>
                </a:solidFill>
                <a:latin typeface="Calibri Light" pitchFamily="34" charset="0"/>
                <a:cs typeface="Calibri Light" pitchFamily="34" charset="0"/>
              </a:rPr>
              <a:t>reach the end of their useful lives or require major refurbishing </a:t>
            </a:r>
            <a:endParaRPr lang="en-CA" sz="2800" dirty="0">
              <a:solidFill>
                <a:schemeClr val="bg1"/>
              </a:solidFill>
              <a:latin typeface="Calibri Light" pitchFamily="34" charset="0"/>
              <a:ea typeface="+mj-ea"/>
              <a:cs typeface="Calibri Light" pitchFamily="34" charset="0"/>
            </a:endParaRPr>
          </a:p>
        </p:txBody>
      </p:sp>
      <p:sp>
        <p:nvSpPr>
          <p:cNvPr id="3" name="Text Placeholder 2"/>
          <p:cNvSpPr>
            <a:spLocks noGrp="1"/>
          </p:cNvSpPr>
          <p:nvPr>
            <p:ph type="body" sz="quarter" idx="10"/>
          </p:nvPr>
        </p:nvSpPr>
        <p:spPr>
          <a:xfrm>
            <a:off x="457200" y="2362200"/>
            <a:ext cx="8229600" cy="3352800"/>
          </a:xfrm>
        </p:spPr>
        <p:txBody>
          <a:bodyPr/>
          <a:lstStyle/>
          <a:p>
            <a:pPr marL="177800" indent="-177800">
              <a:spcBef>
                <a:spcPts val="400"/>
              </a:spcBef>
              <a:buFont typeface="Arial" pitchFamily="34" charset="0"/>
              <a:buChar char="•"/>
            </a:pPr>
            <a:r>
              <a:rPr lang="en-CA" sz="2000" dirty="0">
                <a:solidFill>
                  <a:srgbClr val="000000"/>
                </a:solidFill>
              </a:rPr>
              <a:t>If the </a:t>
            </a:r>
            <a:r>
              <a:rPr lang="en-CA" sz="2000" dirty="0" err="1">
                <a:solidFill>
                  <a:srgbClr val="000000"/>
                </a:solidFill>
              </a:rPr>
              <a:t>Hillsburgh</a:t>
            </a:r>
            <a:r>
              <a:rPr lang="en-CA" sz="2000" dirty="0">
                <a:solidFill>
                  <a:srgbClr val="000000"/>
                </a:solidFill>
              </a:rPr>
              <a:t> community becomes less dependent on the local arena as a community hub, arena consolidation may make sense, from perspectives of facility quality and amenities, and tournament hosting, as well as fiscal and economic development impacts.</a:t>
            </a:r>
          </a:p>
          <a:p>
            <a:pPr marL="177800" indent="-177800">
              <a:spcBef>
                <a:spcPts val="400"/>
              </a:spcBef>
              <a:buFont typeface="Arial" pitchFamily="34" charset="0"/>
              <a:buChar char="•"/>
            </a:pPr>
            <a:r>
              <a:rPr lang="en-CA" sz="2000" dirty="0" smtClean="0">
                <a:solidFill>
                  <a:srgbClr val="000000"/>
                </a:solidFill>
              </a:rPr>
              <a:t>To </a:t>
            </a:r>
            <a:r>
              <a:rPr lang="en-CA" sz="2000" dirty="0">
                <a:solidFill>
                  <a:srgbClr val="000000"/>
                </a:solidFill>
              </a:rPr>
              <a:t>this end, the Town should consider developing a “recreation master plan”.  It should address the long-term recreation needs of the Town and the capacity for its current facilities to provide for those needs. The plan would clarify the future capital requirements for the Town’s recreational facilities, notably the arenas, and provide guidance for taking the best approach to recreations planning, including capital budgeting for future expenditures</a:t>
            </a:r>
            <a:r>
              <a:rPr lang="en-CA" sz="2000" dirty="0" smtClean="0">
                <a:solidFill>
                  <a:srgbClr val="000000"/>
                </a:solidFill>
              </a:rPr>
              <a:t>.</a:t>
            </a:r>
          </a:p>
          <a:p>
            <a:pPr>
              <a:spcBef>
                <a:spcPts val="400"/>
              </a:spcBef>
            </a:pPr>
            <a:endParaRPr lang="en-CA" sz="1800" dirty="0" smtClean="0">
              <a:solidFill>
                <a:srgbClr val="000000"/>
              </a:solidFill>
            </a:endParaRPr>
          </a:p>
          <a:p>
            <a:pPr>
              <a:spcBef>
                <a:spcPts val="400"/>
              </a:spcBef>
            </a:pPr>
            <a:endParaRPr lang="en-CA" sz="1800" dirty="0">
              <a:solidFill>
                <a:srgbClr val="000000"/>
              </a:solidFill>
            </a:endParaRPr>
          </a:p>
          <a:p>
            <a:endParaRPr lang="en-CA" sz="2800" dirty="0" smtClean="0">
              <a:solidFill>
                <a:srgbClr val="000000"/>
              </a:solidFill>
            </a:endParaRPr>
          </a:p>
          <a:p>
            <a:endParaRPr lang="en-CA" sz="2800" dirty="0">
              <a:solidFill>
                <a:srgbClr val="00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5223"/>
            <a:ext cx="8255000" cy="993577"/>
          </a:xfrm>
          <a:solidFill>
            <a:srgbClr val="004990"/>
          </a:solidFill>
        </p:spPr>
        <p:txBody>
          <a:bodyPr/>
          <a:lstStyle/>
          <a:p>
            <a:r>
              <a:rPr lang="en-CA" sz="2800" dirty="0" smtClean="0">
                <a:solidFill>
                  <a:schemeClr val="bg1"/>
                </a:solidFill>
              </a:rPr>
              <a:t>6. Consolidate facilities management, asset management and fleet management responsibilities</a:t>
            </a:r>
            <a:endParaRPr lang="en-CA" sz="2800" dirty="0">
              <a:solidFill>
                <a:schemeClr val="bg1"/>
              </a:solidFill>
            </a:endParaRPr>
          </a:p>
        </p:txBody>
      </p:sp>
      <p:sp>
        <p:nvSpPr>
          <p:cNvPr id="3" name="Text Placeholder 2"/>
          <p:cNvSpPr>
            <a:spLocks noGrp="1"/>
          </p:cNvSpPr>
          <p:nvPr>
            <p:ph type="body" sz="quarter" idx="10"/>
          </p:nvPr>
        </p:nvSpPr>
        <p:spPr>
          <a:xfrm>
            <a:off x="457200" y="1981200"/>
            <a:ext cx="8229600" cy="3733800"/>
          </a:xfrm>
        </p:spPr>
        <p:txBody>
          <a:bodyPr/>
          <a:lstStyle/>
          <a:p>
            <a:pPr marL="342900" indent="-342900">
              <a:buFont typeface="+mj-lt"/>
              <a:buAutoNum type="arabicPeriod"/>
            </a:pPr>
            <a:r>
              <a:rPr lang="en-CA" sz="1800" dirty="0" smtClean="0">
                <a:solidFill>
                  <a:srgbClr val="000000"/>
                </a:solidFill>
              </a:rPr>
              <a:t>That </a:t>
            </a:r>
            <a:r>
              <a:rPr lang="en-CA" sz="1800" dirty="0">
                <a:solidFill>
                  <a:srgbClr val="000000"/>
                </a:solidFill>
              </a:rPr>
              <a:t>the Town streamline processes for routine and major maintenance of all Town facilities, including sharing of information and collaborative procurement efforts; </a:t>
            </a:r>
          </a:p>
          <a:p>
            <a:pPr marL="342900" indent="-342900">
              <a:buFont typeface="+mj-lt"/>
              <a:buAutoNum type="arabicPeriod"/>
            </a:pPr>
            <a:r>
              <a:rPr lang="en-CA" sz="1800" dirty="0">
                <a:solidFill>
                  <a:srgbClr val="000000"/>
                </a:solidFill>
              </a:rPr>
              <a:t>That the Town develop and implement upon a comprehensive basis, a facilities maintenance strategy to extend the life of capital assets; and,</a:t>
            </a:r>
          </a:p>
          <a:p>
            <a:pPr marL="342900" indent="-342900">
              <a:buFont typeface="+mj-lt"/>
              <a:buAutoNum type="arabicPeriod"/>
            </a:pPr>
            <a:r>
              <a:rPr lang="en-CA" sz="1800" dirty="0">
                <a:solidFill>
                  <a:srgbClr val="000000"/>
                </a:solidFill>
              </a:rPr>
              <a:t>That the Town, perhaps through the Treasury </a:t>
            </a:r>
            <a:r>
              <a:rPr lang="en-CA" sz="1800" dirty="0"/>
              <a:t>function, record and identify the potential for maintaining and leveraging ‘intangible’ assets, such advertising opportunities, as well as processes and databases facilitated by information </a:t>
            </a:r>
            <a:r>
              <a:rPr lang="en-CA" sz="1800" dirty="0" smtClean="0"/>
              <a:t>technology</a:t>
            </a:r>
          </a:p>
          <a:p>
            <a:pPr marL="0" indent="0">
              <a:buNone/>
            </a:pPr>
            <a:endParaRPr lang="en-CA" sz="1000" dirty="0" smtClean="0"/>
          </a:p>
          <a:p>
            <a:pPr marL="0" indent="0">
              <a:buNone/>
            </a:pPr>
            <a:r>
              <a:rPr lang="en-CA" sz="1400" dirty="0" smtClean="0"/>
              <a:t> </a:t>
            </a:r>
            <a:r>
              <a:rPr lang="en-CA" sz="1400" dirty="0" smtClean="0">
                <a:solidFill>
                  <a:srgbClr val="004990"/>
                </a:solidFill>
              </a:rPr>
              <a:t>Background and Consultations</a:t>
            </a:r>
          </a:p>
          <a:p>
            <a:pPr>
              <a:spcBef>
                <a:spcPts val="300"/>
              </a:spcBef>
            </a:pPr>
            <a:r>
              <a:rPr lang="en-CA" sz="1450" dirty="0" smtClean="0"/>
              <a:t>During interviews and Task Force meetings, concerns were raised about the condition of the Town’s capital asset inventory, and the capacity of the Town to finance needed capital maintenance and upgrades. Staff also suggested that increased capacity and/or sharing of equipment and vehicles could be an area where Erin could reduce costs for external contracting and deliver services more cost-effectively.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5223"/>
            <a:ext cx="8255000" cy="1145977"/>
          </a:xfrm>
          <a:solidFill>
            <a:srgbClr val="004990"/>
          </a:solidFill>
        </p:spPr>
        <p:txBody>
          <a:bodyPr/>
          <a:lstStyle/>
          <a:p>
            <a:r>
              <a:rPr lang="en-US" sz="3200" dirty="0" smtClean="0">
                <a:solidFill>
                  <a:schemeClr val="bg1"/>
                </a:solidFill>
              </a:rPr>
              <a:t>7a: </a:t>
            </a:r>
            <a:r>
              <a:rPr lang="en-CA" sz="3200" dirty="0" smtClean="0">
                <a:solidFill>
                  <a:schemeClr val="bg1"/>
                </a:solidFill>
              </a:rPr>
              <a:t>Improve administrative operations - </a:t>
            </a:r>
            <a:r>
              <a:rPr lang="en-US" sz="3200" dirty="0" smtClean="0">
                <a:solidFill>
                  <a:schemeClr val="bg1"/>
                </a:solidFill>
              </a:rPr>
              <a:t>Improved financial management systems</a:t>
            </a:r>
            <a:endParaRPr lang="en-US" sz="3200" dirty="0">
              <a:solidFill>
                <a:schemeClr val="bg1"/>
              </a:solidFill>
            </a:endParaRPr>
          </a:p>
        </p:txBody>
      </p:sp>
      <p:sp>
        <p:nvSpPr>
          <p:cNvPr id="3" name="Text Placeholder 2"/>
          <p:cNvSpPr>
            <a:spLocks noGrp="1"/>
          </p:cNvSpPr>
          <p:nvPr>
            <p:ph type="body" sz="quarter" idx="10"/>
          </p:nvPr>
        </p:nvSpPr>
        <p:spPr>
          <a:xfrm>
            <a:off x="457200" y="1981200"/>
            <a:ext cx="8229600" cy="3733800"/>
          </a:xfrm>
        </p:spPr>
        <p:txBody>
          <a:bodyPr/>
          <a:lstStyle/>
          <a:p>
            <a:pPr>
              <a:buNone/>
            </a:pPr>
            <a:r>
              <a:rPr lang="en-US" sz="1800" dirty="0" smtClean="0">
                <a:solidFill>
                  <a:srgbClr val="004990"/>
                </a:solidFill>
              </a:rPr>
              <a:t>Recommendation</a:t>
            </a:r>
          </a:p>
          <a:p>
            <a:pPr marL="342900" indent="-342900">
              <a:buFont typeface="+mj-lt"/>
              <a:buAutoNum type="arabicPeriod"/>
            </a:pPr>
            <a:r>
              <a:rPr lang="en-US" sz="1800" dirty="0" smtClean="0">
                <a:solidFill>
                  <a:srgbClr val="000000"/>
                </a:solidFill>
              </a:rPr>
              <a:t>That the Town move away from a bookkeeping approach to financial management, and acquire a financial management system that can provide additional budget setting, planning and monitoring capacity, including the creation and monitoring of performance objectives.</a:t>
            </a:r>
            <a:endParaRPr lang="en-US" sz="1800" dirty="0">
              <a:solidFill>
                <a:srgbClr val="000000"/>
              </a:solidFill>
            </a:endParaRPr>
          </a:p>
        </p:txBody>
      </p:sp>
    </p:spTree>
    <p:extLst>
      <p:ext uri="{BB962C8B-B14F-4D97-AF65-F5344CB8AC3E}">
        <p14:creationId xmlns:p14="http://schemas.microsoft.com/office/powerpoint/2010/main" xmlns="" val="26723892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5223"/>
            <a:ext cx="8255000" cy="917377"/>
          </a:xfrm>
          <a:solidFill>
            <a:srgbClr val="004990"/>
          </a:solidFill>
        </p:spPr>
        <p:txBody>
          <a:bodyPr/>
          <a:lstStyle/>
          <a:p>
            <a:r>
              <a:rPr lang="en-CA" sz="3200" dirty="0" smtClean="0">
                <a:solidFill>
                  <a:schemeClr val="bg1"/>
                </a:solidFill>
              </a:rPr>
              <a:t>7b. Records management</a:t>
            </a:r>
            <a:endParaRPr lang="en-CA" sz="3200" dirty="0">
              <a:solidFill>
                <a:schemeClr val="bg1"/>
              </a:solidFill>
            </a:endParaRPr>
          </a:p>
        </p:txBody>
      </p:sp>
      <p:sp>
        <p:nvSpPr>
          <p:cNvPr id="3" name="Text Placeholder 2"/>
          <p:cNvSpPr>
            <a:spLocks noGrp="1"/>
          </p:cNvSpPr>
          <p:nvPr>
            <p:ph type="body" sz="quarter" idx="10"/>
          </p:nvPr>
        </p:nvSpPr>
        <p:spPr>
          <a:xfrm>
            <a:off x="457200" y="1828800"/>
            <a:ext cx="8229600" cy="3886200"/>
          </a:xfrm>
        </p:spPr>
        <p:txBody>
          <a:bodyPr/>
          <a:lstStyle/>
          <a:p>
            <a:pPr>
              <a:buNone/>
            </a:pPr>
            <a:r>
              <a:rPr lang="en-CA" sz="1800" dirty="0" smtClean="0">
                <a:solidFill>
                  <a:srgbClr val="004990"/>
                </a:solidFill>
              </a:rPr>
              <a:t>Recommendations</a:t>
            </a:r>
          </a:p>
          <a:p>
            <a:pPr marL="228600" indent="-228600">
              <a:buFont typeface="+mj-lt"/>
              <a:buAutoNum type="arabicPeriod"/>
            </a:pPr>
            <a:r>
              <a:rPr lang="en-CA" sz="1800" dirty="0" smtClean="0">
                <a:solidFill>
                  <a:srgbClr val="000000"/>
                </a:solidFill>
              </a:rPr>
              <a:t>That the Town identify options for an organizational system for records management, in line with municipal best practices; </a:t>
            </a:r>
          </a:p>
          <a:p>
            <a:pPr marL="228600" indent="-228600">
              <a:buFont typeface="+mj-lt"/>
              <a:buAutoNum type="arabicPeriod"/>
            </a:pPr>
            <a:r>
              <a:rPr lang="en-CA" sz="1800" dirty="0" smtClean="0">
                <a:solidFill>
                  <a:srgbClr val="000000"/>
                </a:solidFill>
              </a:rPr>
              <a:t>That the Town explore the development of a Municipal Code, to bring together and modernize its ‘non-planning’ legislation and regulations in a single, easily consulted and easily amended location; and, </a:t>
            </a:r>
          </a:p>
          <a:p>
            <a:pPr marL="228600" indent="-228600">
              <a:buFont typeface="+mj-lt"/>
              <a:buAutoNum type="arabicPeriod"/>
            </a:pPr>
            <a:r>
              <a:rPr lang="en-CA" sz="1800" dirty="0" smtClean="0">
                <a:solidFill>
                  <a:srgbClr val="000000"/>
                </a:solidFill>
              </a:rPr>
              <a:t>That the Town address and remedy the health and safety risk from the current records management storage system.</a:t>
            </a:r>
            <a:endParaRPr lang="en-CA" sz="1800" dirty="0">
              <a:solidFill>
                <a:srgbClr val="000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5223"/>
            <a:ext cx="8255000" cy="1298377"/>
          </a:xfrm>
          <a:solidFill>
            <a:srgbClr val="004990"/>
          </a:solidFill>
        </p:spPr>
        <p:txBody>
          <a:bodyPr lIns="0" tIns="0" rIns="0" bIns="0"/>
          <a:lstStyle/>
          <a:p>
            <a:r>
              <a:rPr lang="en-CA" sz="3200" dirty="0">
                <a:solidFill>
                  <a:schemeClr val="bg1"/>
                </a:solidFill>
              </a:rPr>
              <a:t>7c. Improve administrative operations - Management systems and communications </a:t>
            </a:r>
          </a:p>
        </p:txBody>
      </p:sp>
      <p:sp>
        <p:nvSpPr>
          <p:cNvPr id="3" name="Text Placeholder 2"/>
          <p:cNvSpPr>
            <a:spLocks noGrp="1"/>
          </p:cNvSpPr>
          <p:nvPr>
            <p:ph type="body" sz="quarter" idx="10"/>
          </p:nvPr>
        </p:nvSpPr>
        <p:spPr>
          <a:xfrm>
            <a:off x="457200" y="2362200"/>
            <a:ext cx="8229600" cy="3352800"/>
          </a:xfrm>
        </p:spPr>
        <p:txBody>
          <a:bodyPr/>
          <a:lstStyle/>
          <a:p>
            <a:pPr>
              <a:buNone/>
            </a:pPr>
            <a:r>
              <a:rPr lang="en-CA" sz="1800" dirty="0">
                <a:solidFill>
                  <a:srgbClr val="004990"/>
                </a:solidFill>
              </a:rPr>
              <a:t>Recommendation</a:t>
            </a:r>
          </a:p>
          <a:p>
            <a:pPr marL="342900" indent="-342900">
              <a:buFont typeface="+mj-lt"/>
              <a:buAutoNum type="arabicPeriod"/>
            </a:pPr>
            <a:r>
              <a:rPr lang="en-US" sz="1800" dirty="0">
                <a:solidFill>
                  <a:srgbClr val="000000"/>
                </a:solidFill>
              </a:rPr>
              <a:t>That the Town promote increase staff participation through: use of additional internal project-specific team meetings; continue regularly scheduled senior management meetings, following the Council meeting cycle, to review Council reports, and with reporting-out to affected staff; and, creation of avenues for cross-departmental communications to encourage “best practices” across the organization.</a:t>
            </a:r>
          </a:p>
          <a:p>
            <a:pPr marL="0" indent="0">
              <a:buNone/>
            </a:pPr>
            <a:endParaRPr lang="en-CA" sz="1400" dirty="0" smtClean="0">
              <a:solidFill>
                <a:srgbClr val="00499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5223"/>
            <a:ext cx="8255000" cy="1298377"/>
          </a:xfrm>
          <a:solidFill>
            <a:srgbClr val="004990"/>
          </a:solidFill>
        </p:spPr>
        <p:txBody>
          <a:bodyPr/>
          <a:lstStyle/>
          <a:p>
            <a:pPr marL="87313" lvl="1"/>
            <a:r>
              <a:rPr lang="en-CA" sz="3200" dirty="0">
                <a:solidFill>
                  <a:schemeClr val="bg1"/>
                </a:solidFill>
                <a:latin typeface="Calibri Light" pitchFamily="34" charset="0"/>
                <a:ea typeface="+mj-ea"/>
                <a:cs typeface="Calibri Light" pitchFamily="34" charset="0"/>
              </a:rPr>
              <a:t>7d. </a:t>
            </a:r>
            <a:r>
              <a:rPr lang="en-CA" sz="3200" dirty="0" smtClean="0">
                <a:solidFill>
                  <a:schemeClr val="bg1"/>
                </a:solidFill>
                <a:latin typeface="Calibri Light" pitchFamily="34" charset="0"/>
                <a:ea typeface="+mj-ea"/>
                <a:cs typeface="Calibri Light" pitchFamily="34" charset="0"/>
              </a:rPr>
              <a:t>Better </a:t>
            </a:r>
            <a:r>
              <a:rPr lang="en-CA" sz="3200" dirty="0">
                <a:solidFill>
                  <a:schemeClr val="bg1"/>
                </a:solidFill>
                <a:latin typeface="Calibri Light" pitchFamily="34" charset="0"/>
                <a:ea typeface="+mj-ea"/>
                <a:cs typeface="Calibri Light" pitchFamily="34" charset="0"/>
              </a:rPr>
              <a:t>IT support to Town </a:t>
            </a:r>
            <a:r>
              <a:rPr lang="en-CA" sz="3200" dirty="0" smtClean="0">
                <a:solidFill>
                  <a:schemeClr val="bg1"/>
                </a:solidFill>
                <a:latin typeface="Calibri Light" pitchFamily="34" charset="0"/>
                <a:ea typeface="+mj-ea"/>
                <a:cs typeface="Calibri Light" pitchFamily="34" charset="0"/>
              </a:rPr>
              <a:t>operations</a:t>
            </a:r>
            <a:br>
              <a:rPr lang="en-CA" sz="3200" dirty="0" smtClean="0">
                <a:solidFill>
                  <a:schemeClr val="bg1"/>
                </a:solidFill>
                <a:latin typeface="Calibri Light" pitchFamily="34" charset="0"/>
                <a:ea typeface="+mj-ea"/>
                <a:cs typeface="Calibri Light" pitchFamily="34" charset="0"/>
              </a:rPr>
            </a:br>
            <a:endParaRPr lang="en-CA" sz="3200" dirty="0">
              <a:solidFill>
                <a:schemeClr val="bg1"/>
              </a:solidFill>
              <a:latin typeface="Calibri Light" pitchFamily="34" charset="0"/>
              <a:ea typeface="+mj-ea"/>
              <a:cs typeface="Calibri Light" pitchFamily="34" charset="0"/>
            </a:endParaRPr>
          </a:p>
        </p:txBody>
      </p:sp>
      <p:sp>
        <p:nvSpPr>
          <p:cNvPr id="3" name="Text Placeholder 2"/>
          <p:cNvSpPr>
            <a:spLocks noGrp="1"/>
          </p:cNvSpPr>
          <p:nvPr>
            <p:ph type="body" sz="quarter" idx="10"/>
          </p:nvPr>
        </p:nvSpPr>
        <p:spPr>
          <a:xfrm>
            <a:off x="457200" y="2362200"/>
            <a:ext cx="8229600" cy="2590800"/>
          </a:xfrm>
        </p:spPr>
        <p:txBody>
          <a:bodyPr/>
          <a:lstStyle/>
          <a:p>
            <a:pPr>
              <a:buNone/>
            </a:pPr>
            <a:r>
              <a:rPr lang="en-CA" sz="2000" dirty="0" smtClean="0">
                <a:solidFill>
                  <a:srgbClr val="004990"/>
                </a:solidFill>
              </a:rPr>
              <a:t>Recommendation</a:t>
            </a:r>
          </a:p>
          <a:p>
            <a:pPr marL="342900" indent="-342900">
              <a:buFont typeface="+mj-lt"/>
              <a:buAutoNum type="arabicPeriod"/>
            </a:pPr>
            <a:r>
              <a:rPr lang="en-CA" sz="1800" dirty="0" smtClean="0">
                <a:solidFill>
                  <a:srgbClr val="000000"/>
                </a:solidFill>
              </a:rPr>
              <a:t>That the Town engage a competent staff member to provide information technology support throughout the municipal organization (all locations) and to advise Council and senior staff on new applications, software, technology, and system and data security.</a:t>
            </a:r>
          </a:p>
        </p:txBody>
      </p:sp>
    </p:spTree>
    <p:extLst>
      <p:ext uri="{BB962C8B-B14F-4D97-AF65-F5344CB8AC3E}">
        <p14:creationId xmlns:p14="http://schemas.microsoft.com/office/powerpoint/2010/main" xmlns="" val="27339730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sosceles Triangle 4"/>
          <p:cNvSpPr/>
          <p:nvPr/>
        </p:nvSpPr>
        <p:spPr>
          <a:xfrm rot="5400000">
            <a:off x="3543302" y="2438401"/>
            <a:ext cx="2895596" cy="2057400"/>
          </a:xfrm>
          <a:prstGeom prs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95254" y="1371600"/>
            <a:ext cx="4329856" cy="1295401"/>
          </a:xfrm>
          <a:prstGeom prst="rect">
            <a:avLst/>
          </a:prstGeom>
          <a:solidFill>
            <a:srgbClr val="00499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CA" sz="3200" dirty="0">
                <a:solidFill>
                  <a:schemeClr val="bg1"/>
                </a:solidFill>
              </a:rPr>
              <a:t>Service Standards &amp; “Metrics</a:t>
            </a:r>
            <a:r>
              <a:rPr lang="en-CA" sz="3200" dirty="0" smtClean="0">
                <a:solidFill>
                  <a:schemeClr val="bg1"/>
                </a:solidFill>
              </a:rPr>
              <a:t>”</a:t>
            </a:r>
            <a:endParaRPr lang="en-CA" sz="3200" dirty="0">
              <a:solidFill>
                <a:schemeClr val="bg1"/>
              </a:solidFill>
            </a:endParaRPr>
          </a:p>
        </p:txBody>
      </p:sp>
      <p:sp>
        <p:nvSpPr>
          <p:cNvPr id="4" name="Rectangle 3"/>
          <p:cNvSpPr/>
          <p:nvPr/>
        </p:nvSpPr>
        <p:spPr>
          <a:xfrm>
            <a:off x="203137" y="2819400"/>
            <a:ext cx="4267200" cy="1295401"/>
          </a:xfrm>
          <a:prstGeom prst="rect">
            <a:avLst/>
          </a:prstGeom>
          <a:solidFill>
            <a:srgbClr val="9E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CA" sz="3200" dirty="0">
                <a:solidFill>
                  <a:schemeClr val="bg1"/>
                </a:solidFill>
              </a:rPr>
              <a:t>Continuous </a:t>
            </a:r>
            <a:r>
              <a:rPr lang="en-CA" sz="3200" dirty="0" smtClean="0">
                <a:solidFill>
                  <a:schemeClr val="bg1"/>
                </a:solidFill>
              </a:rPr>
              <a:t>improvements</a:t>
            </a:r>
            <a:endParaRPr lang="en-CA" sz="3200" dirty="0">
              <a:solidFill>
                <a:schemeClr val="bg1"/>
              </a:solidFill>
            </a:endParaRPr>
          </a:p>
        </p:txBody>
      </p:sp>
      <p:sp>
        <p:nvSpPr>
          <p:cNvPr id="7" name="Rectangle 6"/>
          <p:cNvSpPr/>
          <p:nvPr/>
        </p:nvSpPr>
        <p:spPr>
          <a:xfrm>
            <a:off x="195254" y="4267198"/>
            <a:ext cx="4343400" cy="129540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CA" sz="3200" dirty="0">
                <a:solidFill>
                  <a:schemeClr val="bg1"/>
                </a:solidFill>
              </a:rPr>
              <a:t>Organizational and process </a:t>
            </a:r>
            <a:r>
              <a:rPr lang="en-CA" sz="3200" dirty="0" smtClean="0">
                <a:solidFill>
                  <a:schemeClr val="bg1"/>
                </a:solidFill>
              </a:rPr>
              <a:t>improvements</a:t>
            </a:r>
            <a:endParaRPr lang="en-CA" sz="3200" dirty="0">
              <a:solidFill>
                <a:schemeClr val="bg1"/>
              </a:solidFill>
            </a:endParaRPr>
          </a:p>
        </p:txBody>
      </p:sp>
      <p:sp>
        <p:nvSpPr>
          <p:cNvPr id="3" name="Text Placeholder 2"/>
          <p:cNvSpPr>
            <a:spLocks noGrp="1"/>
          </p:cNvSpPr>
          <p:nvPr>
            <p:ph type="body" sz="quarter" idx="4294967295"/>
          </p:nvPr>
        </p:nvSpPr>
        <p:spPr>
          <a:xfrm>
            <a:off x="6019800" y="1524000"/>
            <a:ext cx="3124200" cy="3581400"/>
          </a:xfrm>
          <a:prstGeom prst="rect">
            <a:avLst/>
          </a:prstGeom>
          <a:solidFill>
            <a:srgbClr val="E7E9EE"/>
          </a:solidFill>
        </p:spPr>
        <p:txBody>
          <a:bodyPr/>
          <a:lstStyle/>
          <a:p>
            <a:pPr marL="177800" indent="-177800">
              <a:buFont typeface="Arial" pitchFamily="34" charset="0"/>
              <a:buChar char="•"/>
            </a:pPr>
            <a:r>
              <a:rPr lang="en-CA" sz="2400" dirty="0" smtClean="0"/>
              <a:t>Opportunity:  3% annual productivity enhancement appears reachable.</a:t>
            </a:r>
          </a:p>
          <a:p>
            <a:pPr marL="177800" indent="-177800">
              <a:buFont typeface="Arial" pitchFamily="34" charset="0"/>
              <a:buChar char="•"/>
            </a:pPr>
            <a:r>
              <a:rPr lang="en-CA" sz="2400" dirty="0" smtClean="0"/>
              <a:t>Not a cut in budget or in taxes – an offset for inflation, or a catch up for deferred maintenance.</a:t>
            </a:r>
            <a:endParaRPr lang="en-CA" sz="2400" i="1" dirty="0"/>
          </a:p>
          <a:p>
            <a:endParaRPr lang="en-US" dirty="0"/>
          </a:p>
        </p:txBody>
      </p:sp>
      <p:sp>
        <p:nvSpPr>
          <p:cNvPr id="10" name="Title 9"/>
          <p:cNvSpPr>
            <a:spLocks noGrp="1"/>
          </p:cNvSpPr>
          <p:nvPr>
            <p:ph type="title" idx="4294967295"/>
          </p:nvPr>
        </p:nvSpPr>
        <p:spPr>
          <a:xfrm>
            <a:off x="152400" y="762000"/>
            <a:ext cx="8102600" cy="441325"/>
          </a:xfrm>
          <a:prstGeom prst="rect">
            <a:avLst/>
          </a:prstGeom>
        </p:spPr>
        <p:txBody>
          <a:bodyPr/>
          <a:lstStyle/>
          <a:p>
            <a:r>
              <a:rPr lang="en-US" sz="3000" dirty="0" smtClean="0">
                <a:solidFill>
                  <a:srgbClr val="004990"/>
                </a:solidFill>
              </a:rPr>
              <a:t>Overall Result of Recommendations</a:t>
            </a:r>
            <a:endParaRPr lang="en-US" sz="3000" dirty="0">
              <a:solidFill>
                <a:srgbClr val="004990"/>
              </a:solidFill>
            </a:endParaRPr>
          </a:p>
        </p:txBody>
      </p:sp>
    </p:spTree>
    <p:extLst>
      <p:ext uri="{BB962C8B-B14F-4D97-AF65-F5344CB8AC3E}">
        <p14:creationId xmlns:p14="http://schemas.microsoft.com/office/powerpoint/2010/main" xmlns="" val="28092005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000" dirty="0" smtClean="0"/>
              <a:t>Recommendations </a:t>
            </a:r>
            <a:endParaRPr lang="en-CA" sz="3000" dirty="0"/>
          </a:p>
        </p:txBody>
      </p:sp>
      <p:graphicFrame>
        <p:nvGraphicFramePr>
          <p:cNvPr id="5" name="Table 4"/>
          <p:cNvGraphicFramePr>
            <a:graphicFrameLocks noGrp="1"/>
          </p:cNvGraphicFramePr>
          <p:nvPr>
            <p:extLst>
              <p:ext uri="{D42A27DB-BD31-4B8C-83A1-F6EECF244321}">
                <p14:modId xmlns:p14="http://schemas.microsoft.com/office/powerpoint/2010/main" xmlns="" val="1858809598"/>
              </p:ext>
            </p:extLst>
          </p:nvPr>
        </p:nvGraphicFramePr>
        <p:xfrm>
          <a:off x="152400" y="1341121"/>
          <a:ext cx="8534400" cy="4069079"/>
        </p:xfrm>
        <a:graphic>
          <a:graphicData uri="http://schemas.openxmlformats.org/drawingml/2006/table">
            <a:tbl>
              <a:tblPr firstRow="1" bandRow="1">
                <a:tableStyleId>{B301B821-A1FF-4177-AEE7-76D212191A09}</a:tableStyleId>
              </a:tblPr>
              <a:tblGrid>
                <a:gridCol w="8534400"/>
              </a:tblGrid>
              <a:tr h="289277">
                <a:tc>
                  <a:txBody>
                    <a:bodyPr/>
                    <a:lstStyle/>
                    <a:p>
                      <a:pPr marL="342900" marR="0" indent="-342900" defTabSz="914400" eaLnBrk="1" fontAlgn="auto" latinLnBrk="0" hangingPunct="1">
                        <a:lnSpc>
                          <a:spcPct val="100000"/>
                        </a:lnSpc>
                        <a:spcBef>
                          <a:spcPts val="0"/>
                        </a:spcBef>
                        <a:spcAft>
                          <a:spcPts val="0"/>
                        </a:spcAft>
                        <a:buClrTx/>
                        <a:buSzTx/>
                        <a:buFont typeface="+mj-lt"/>
                        <a:buAutoNum type="arabicPeriod"/>
                        <a:tabLst/>
                        <a:defRPr/>
                      </a:pPr>
                      <a:r>
                        <a:rPr lang="en-CA" sz="1600" b="0" dirty="0" smtClean="0">
                          <a:solidFill>
                            <a:srgbClr val="000000"/>
                          </a:solidFill>
                        </a:rPr>
                        <a:t>Combine maintenance activities of Roads, Water and Parks</a:t>
                      </a:r>
                    </a:p>
                  </a:txBody>
                  <a:tcPr>
                    <a:solidFill>
                      <a:schemeClr val="bg1"/>
                    </a:solidFill>
                  </a:tcPr>
                </a:tc>
              </a:tr>
              <a:tr h="380999">
                <a:tc>
                  <a:txBody>
                    <a:bodyPr/>
                    <a:lstStyle/>
                    <a:p>
                      <a:pPr marL="342900" marR="0" indent="-342900" defTabSz="914400" eaLnBrk="1" fontAlgn="auto" latinLnBrk="0" hangingPunct="1">
                        <a:lnSpc>
                          <a:spcPct val="100000"/>
                        </a:lnSpc>
                        <a:spcBef>
                          <a:spcPts val="0"/>
                        </a:spcBef>
                        <a:spcAft>
                          <a:spcPts val="0"/>
                        </a:spcAft>
                        <a:buClrTx/>
                        <a:buSzTx/>
                        <a:buFont typeface="+mj-lt"/>
                        <a:buAutoNum type="arabicPeriod" startAt="2"/>
                        <a:tabLst/>
                        <a:defRPr/>
                      </a:pPr>
                      <a:r>
                        <a:rPr lang="en-CA" sz="1600" dirty="0" smtClean="0">
                          <a:solidFill>
                            <a:srgbClr val="000000"/>
                          </a:solidFill>
                        </a:rPr>
                        <a:t>Review and establish existing service levels, budget to meet those approved service levels, and develop the capacity to manage against</a:t>
                      </a:r>
                      <a:r>
                        <a:rPr lang="en-CA" sz="1600" baseline="0" dirty="0" smtClean="0">
                          <a:solidFill>
                            <a:srgbClr val="000000"/>
                          </a:solidFill>
                        </a:rPr>
                        <a:t> those targeted and budgeted</a:t>
                      </a:r>
                      <a:r>
                        <a:rPr lang="en-CA" sz="1600" dirty="0" smtClean="0">
                          <a:solidFill>
                            <a:srgbClr val="000000"/>
                          </a:solidFill>
                        </a:rPr>
                        <a:t> service levels.</a:t>
                      </a:r>
                    </a:p>
                  </a:txBody>
                  <a:tcPr>
                    <a:solidFill>
                      <a:schemeClr val="bg1"/>
                    </a:solidFill>
                  </a:tcPr>
                </a:tc>
              </a:tr>
              <a:tr h="2147882">
                <a:tc>
                  <a:txBody>
                    <a:bodyPr/>
                    <a:lstStyle/>
                    <a:p>
                      <a:pPr marL="355600" indent="-355600">
                        <a:spcBef>
                          <a:spcPts val="0"/>
                        </a:spcBef>
                        <a:spcAft>
                          <a:spcPts val="300"/>
                        </a:spcAft>
                        <a:buFont typeface="+mj-lt"/>
                        <a:buAutoNum type="arabicPeriod" startAt="3"/>
                      </a:pPr>
                      <a:r>
                        <a:rPr lang="en-CA" sz="1600" dirty="0" smtClean="0">
                          <a:solidFill>
                            <a:srgbClr val="000000"/>
                          </a:solidFill>
                          <a:latin typeface="+mn-lt"/>
                          <a:ea typeface="+mn-ea"/>
                          <a:cs typeface="+mn-cs"/>
                        </a:rPr>
                        <a:t>There is need to continue recent efforts to improve staff-level customer service and the municipality’s business climate; among the measures needed are:</a:t>
                      </a:r>
                    </a:p>
                    <a:p>
                      <a:pPr marL="879300" lvl="1" indent="-342900">
                        <a:spcBef>
                          <a:spcPts val="0"/>
                        </a:spcBef>
                        <a:spcAft>
                          <a:spcPts val="0"/>
                        </a:spcAft>
                        <a:buFont typeface="+mj-lt"/>
                        <a:buAutoNum type="alphaLcParenR"/>
                      </a:pPr>
                      <a:r>
                        <a:rPr lang="en-CA" sz="1600" dirty="0" smtClean="0">
                          <a:solidFill>
                            <a:srgbClr val="000000"/>
                          </a:solidFill>
                        </a:rPr>
                        <a:t>Greater efficiency and program effectiveness in building, planning, water, and economic development</a:t>
                      </a:r>
                    </a:p>
                    <a:p>
                      <a:pPr marL="879300" lvl="1" indent="-342900">
                        <a:spcBef>
                          <a:spcPts val="0"/>
                        </a:spcBef>
                        <a:spcAft>
                          <a:spcPts val="0"/>
                        </a:spcAft>
                        <a:buFont typeface="+mj-lt"/>
                        <a:buAutoNum type="alphaLcParenR"/>
                      </a:pPr>
                      <a:r>
                        <a:rPr lang="en-CA" sz="1600" dirty="0" smtClean="0">
                          <a:solidFill>
                            <a:srgbClr val="000000"/>
                          </a:solidFill>
                        </a:rPr>
                        <a:t>Review processes for fill permits, property standards enforcement, burning permits, etc.</a:t>
                      </a:r>
                    </a:p>
                    <a:p>
                      <a:pPr marL="879300" lvl="1" indent="-342900">
                        <a:spcBef>
                          <a:spcPts val="0"/>
                        </a:spcBef>
                        <a:spcAft>
                          <a:spcPts val="0"/>
                        </a:spcAft>
                        <a:buFont typeface="+mj-lt"/>
                        <a:buAutoNum type="alphaLcParenR"/>
                      </a:pPr>
                      <a:r>
                        <a:rPr lang="en-CA" sz="1600" dirty="0" smtClean="0">
                          <a:solidFill>
                            <a:srgbClr val="000000"/>
                          </a:solidFill>
                        </a:rPr>
                        <a:t>Incorporate better system-standards for municipal services to new properties, including additions to the tax roll</a:t>
                      </a:r>
                    </a:p>
                    <a:p>
                      <a:pPr marL="879300" lvl="1" indent="-342900">
                        <a:spcBef>
                          <a:spcPts val="0"/>
                        </a:spcBef>
                        <a:spcAft>
                          <a:spcPts val="0"/>
                        </a:spcAft>
                        <a:buFont typeface="+mj-lt"/>
                        <a:buAutoNum type="alphaLcParenR"/>
                      </a:pPr>
                      <a:r>
                        <a:rPr lang="en-CA" sz="1600" dirty="0" smtClean="0">
                          <a:solidFill>
                            <a:srgbClr val="000000"/>
                          </a:solidFill>
                        </a:rPr>
                        <a:t>Redesign of 'front office' / customer-facing services and associated staff duties</a:t>
                      </a:r>
                    </a:p>
                    <a:p>
                      <a:pPr marL="879300" lvl="1" indent="-342900">
                        <a:spcBef>
                          <a:spcPts val="0"/>
                        </a:spcBef>
                        <a:spcAft>
                          <a:spcPts val="0"/>
                        </a:spcAft>
                        <a:buFont typeface="+mj-lt"/>
                        <a:buAutoNum type="alphaLcParenR"/>
                      </a:pPr>
                      <a:r>
                        <a:rPr lang="en-CA" sz="1600" dirty="0" smtClean="0">
                          <a:solidFill>
                            <a:srgbClr val="000000"/>
                          </a:solidFill>
                        </a:rPr>
                        <a:t>Creation of an ‘advocate’ or ‘champion’ within the staff complement to advocate</a:t>
                      </a:r>
                      <a:r>
                        <a:rPr lang="en-CA" sz="1600" baseline="0" dirty="0" smtClean="0">
                          <a:solidFill>
                            <a:srgbClr val="000000"/>
                          </a:solidFill>
                        </a:rPr>
                        <a:t> and expedite worthwhile economic investments</a:t>
                      </a:r>
                      <a:endParaRPr lang="en-CA" sz="1600" dirty="0" smtClean="0">
                        <a:solidFill>
                          <a:srgbClr val="000000"/>
                        </a:solidFill>
                      </a:endParaRPr>
                    </a:p>
                  </a:txBody>
                  <a:tcPr>
                    <a:solidFill>
                      <a:schemeClr val="bg1"/>
                    </a:solidFill>
                  </a:tcPr>
                </a:tc>
              </a:tr>
              <a:tr h="586739">
                <a:tc>
                  <a:txBody>
                    <a:bodyPr/>
                    <a:lstStyle/>
                    <a:p>
                      <a:pPr marL="355600" marR="0" lvl="0" indent="-355600" defTabSz="914400" eaLnBrk="1" fontAlgn="auto" latinLnBrk="0" hangingPunct="1">
                        <a:lnSpc>
                          <a:spcPct val="100000"/>
                        </a:lnSpc>
                        <a:spcBef>
                          <a:spcPts val="0"/>
                        </a:spcBef>
                        <a:spcAft>
                          <a:spcPts val="0"/>
                        </a:spcAft>
                        <a:buClrTx/>
                        <a:buSzTx/>
                        <a:buFont typeface="+mj-lt"/>
                        <a:buAutoNum type="arabicPeriod" startAt="4"/>
                        <a:tabLst/>
                        <a:defRPr/>
                      </a:pPr>
                      <a:r>
                        <a:rPr lang="en-CA" sz="1600" dirty="0" smtClean="0">
                          <a:solidFill>
                            <a:srgbClr val="000000"/>
                          </a:solidFill>
                        </a:rPr>
                        <a:t>Initiate an integrated, consistently applied program of staff development, performance evaluation, succession planning, and continuous improvement</a:t>
                      </a:r>
                    </a:p>
                  </a:txBody>
                  <a:tcPr>
                    <a:solidFill>
                      <a:schemeClr val="bg1"/>
                    </a:solidFill>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a:lstStyle/>
          <a:p>
            <a:r>
              <a:rPr lang="en-CA" dirty="0" smtClean="0"/>
              <a:t>Recommendations</a:t>
            </a:r>
            <a:endParaRPr lang="en-CA" dirty="0"/>
          </a:p>
        </p:txBody>
      </p:sp>
      <p:sp>
        <p:nvSpPr>
          <p:cNvPr id="4" name="Text Placeholder 3"/>
          <p:cNvSpPr>
            <a:spLocks noGrp="1"/>
          </p:cNvSpPr>
          <p:nvPr>
            <p:ph type="body" sz="quarter" idx="11"/>
          </p:nvPr>
        </p:nvSpPr>
        <p:spPr>
          <a:prstGeom prst="rect">
            <a:avLst/>
          </a:prstGeom>
        </p:spPr>
        <p:txBody>
          <a:bodyPr/>
          <a:lstStyle/>
          <a:p>
            <a:endParaRPr lang="en-CA" smtClean="0"/>
          </a:p>
          <a:p>
            <a:endParaRPr lang="en-CA" smtClean="0"/>
          </a:p>
          <a:p>
            <a:endParaRPr lang="en-CA" smtClean="0"/>
          </a:p>
          <a:p>
            <a:endParaRPr lang="en-CA" dirty="0"/>
          </a:p>
        </p:txBody>
      </p:sp>
      <p:graphicFrame>
        <p:nvGraphicFramePr>
          <p:cNvPr id="5" name="Table 4"/>
          <p:cNvGraphicFramePr>
            <a:graphicFrameLocks noGrp="1"/>
          </p:cNvGraphicFramePr>
          <p:nvPr>
            <p:extLst>
              <p:ext uri="{D42A27DB-BD31-4B8C-83A1-F6EECF244321}">
                <p14:modId xmlns:p14="http://schemas.microsoft.com/office/powerpoint/2010/main" xmlns="" val="3246320299"/>
              </p:ext>
            </p:extLst>
          </p:nvPr>
        </p:nvGraphicFramePr>
        <p:xfrm>
          <a:off x="152400" y="1257300"/>
          <a:ext cx="8686800" cy="5433060"/>
        </p:xfrm>
        <a:graphic>
          <a:graphicData uri="http://schemas.openxmlformats.org/drawingml/2006/table">
            <a:tbl>
              <a:tblPr firstRow="1" bandRow="1">
                <a:tableStyleId>{B301B821-A1FF-4177-AEE7-76D212191A09}</a:tableStyleId>
              </a:tblPr>
              <a:tblGrid>
                <a:gridCol w="8686800"/>
              </a:tblGrid>
              <a:tr h="1583927">
                <a:tc>
                  <a:txBody>
                    <a:bodyPr/>
                    <a:lstStyle/>
                    <a:p>
                      <a:pPr marL="355600" marR="0" indent="-355600" defTabSz="914400" eaLnBrk="1" fontAlgn="auto" latinLnBrk="0" hangingPunct="1">
                        <a:lnSpc>
                          <a:spcPct val="100000"/>
                        </a:lnSpc>
                        <a:spcBef>
                          <a:spcPts val="0"/>
                        </a:spcBef>
                        <a:spcAft>
                          <a:spcPts val="0"/>
                        </a:spcAft>
                        <a:buClrTx/>
                        <a:buSzTx/>
                        <a:buFont typeface="+mj-lt"/>
                        <a:buAutoNum type="arabicPeriod" startAt="5"/>
                        <a:tabLst/>
                        <a:defRPr/>
                      </a:pPr>
                      <a:r>
                        <a:rPr lang="en-CA" sz="1600" b="0" dirty="0" smtClean="0">
                          <a:solidFill>
                            <a:srgbClr val="000000"/>
                          </a:solidFill>
                        </a:rPr>
                        <a:t>Integrate and streamline the Recreation functions in the Town</a:t>
                      </a:r>
                      <a:r>
                        <a:rPr lang="en-CA" sz="1600" b="0" baseline="0" dirty="0" smtClean="0">
                          <a:solidFill>
                            <a:srgbClr val="000000"/>
                          </a:solidFill>
                        </a:rPr>
                        <a:t>:</a:t>
                      </a:r>
                      <a:endParaRPr lang="en-CA" sz="1600" b="0" dirty="0" smtClean="0">
                        <a:solidFill>
                          <a:srgbClr val="000000"/>
                        </a:solidFill>
                      </a:endParaRPr>
                    </a:p>
                    <a:p>
                      <a:pPr marL="879300" marR="0" lvl="1" indent="-342900" defTabSz="914400" eaLnBrk="1" fontAlgn="auto" latinLnBrk="0" hangingPunct="1">
                        <a:lnSpc>
                          <a:spcPct val="100000"/>
                        </a:lnSpc>
                        <a:spcBef>
                          <a:spcPts val="0"/>
                        </a:spcBef>
                        <a:spcAft>
                          <a:spcPts val="0"/>
                        </a:spcAft>
                        <a:buClrTx/>
                        <a:buSzTx/>
                        <a:buFont typeface="+mj-lt"/>
                        <a:buAutoNum type="alphaLcParenR"/>
                        <a:tabLst/>
                        <a:defRPr/>
                      </a:pPr>
                      <a:r>
                        <a:rPr lang="en-CA" sz="1600" b="0" dirty="0" smtClean="0">
                          <a:solidFill>
                            <a:srgbClr val="000000"/>
                          </a:solidFill>
                          <a:latin typeface="+mn-lt"/>
                          <a:ea typeface="+mn-ea"/>
                          <a:cs typeface="+mn-cs"/>
                        </a:rPr>
                        <a:t>Management and</a:t>
                      </a:r>
                      <a:r>
                        <a:rPr lang="en-CA" sz="1600" b="0" baseline="0" dirty="0" smtClean="0">
                          <a:solidFill>
                            <a:srgbClr val="000000"/>
                          </a:solidFill>
                          <a:latin typeface="+mn-lt"/>
                          <a:ea typeface="+mn-ea"/>
                          <a:cs typeface="+mn-cs"/>
                        </a:rPr>
                        <a:t> Operations – including:</a:t>
                      </a:r>
                    </a:p>
                    <a:p>
                      <a:pPr marL="1336500" marR="0" lvl="2" indent="-342900" defTabSz="914400" eaLnBrk="1" fontAlgn="auto" latinLnBrk="0" hangingPunct="1">
                        <a:lnSpc>
                          <a:spcPct val="100000"/>
                        </a:lnSpc>
                        <a:spcBef>
                          <a:spcPts val="0"/>
                        </a:spcBef>
                        <a:spcAft>
                          <a:spcPts val="0"/>
                        </a:spcAft>
                        <a:buClrTx/>
                        <a:buSzTx/>
                        <a:buFont typeface="+mj-lt"/>
                        <a:buAutoNum type="romanLcPeriod"/>
                        <a:tabLst/>
                        <a:defRPr/>
                      </a:pPr>
                      <a:r>
                        <a:rPr lang="en-CA" sz="1600" b="0" baseline="0" dirty="0" smtClean="0">
                          <a:solidFill>
                            <a:srgbClr val="000000"/>
                          </a:solidFill>
                          <a:latin typeface="+mn-lt"/>
                          <a:ea typeface="+mn-ea"/>
                          <a:cs typeface="+mn-cs"/>
                        </a:rPr>
                        <a:t>Single overall management responsibility for recreation activities / facilities across the Town;</a:t>
                      </a:r>
                    </a:p>
                    <a:p>
                      <a:pPr marL="1336500" marR="0" lvl="2" indent="-342900" defTabSz="914400" eaLnBrk="1" fontAlgn="auto" latinLnBrk="0" hangingPunct="1">
                        <a:lnSpc>
                          <a:spcPct val="100000"/>
                        </a:lnSpc>
                        <a:spcBef>
                          <a:spcPts val="0"/>
                        </a:spcBef>
                        <a:spcAft>
                          <a:spcPts val="0"/>
                        </a:spcAft>
                        <a:buClrTx/>
                        <a:buSzTx/>
                        <a:buFont typeface="+mj-lt"/>
                        <a:buAutoNum type="romanLcPeriod"/>
                        <a:tabLst/>
                        <a:defRPr/>
                      </a:pPr>
                      <a:r>
                        <a:rPr lang="en-CA" sz="1600" b="0" baseline="0" dirty="0" smtClean="0">
                          <a:solidFill>
                            <a:srgbClr val="000000"/>
                          </a:solidFill>
                          <a:latin typeface="+mn-lt"/>
                          <a:ea typeface="+mn-ea"/>
                          <a:cs typeface="+mn-cs"/>
                        </a:rPr>
                        <a:t>Distinguishing ‘outside’ maintenance activities from facilities operation and recreation programming</a:t>
                      </a:r>
                      <a:endParaRPr lang="en-CA" sz="1600" b="0" dirty="0" smtClean="0">
                        <a:solidFill>
                          <a:srgbClr val="000000"/>
                        </a:solidFill>
                        <a:latin typeface="+mn-lt"/>
                        <a:ea typeface="+mn-ea"/>
                        <a:cs typeface="+mn-cs"/>
                      </a:endParaRPr>
                    </a:p>
                    <a:p>
                      <a:pPr marL="879300" marR="0" lvl="1" indent="-342900" defTabSz="914400" eaLnBrk="1" fontAlgn="auto" latinLnBrk="0" hangingPunct="1">
                        <a:lnSpc>
                          <a:spcPct val="100000"/>
                        </a:lnSpc>
                        <a:spcBef>
                          <a:spcPts val="0"/>
                        </a:spcBef>
                        <a:spcAft>
                          <a:spcPts val="0"/>
                        </a:spcAft>
                        <a:buClrTx/>
                        <a:buSzTx/>
                        <a:buFont typeface="+mj-lt"/>
                        <a:buAutoNum type="alphaLcParenR"/>
                        <a:tabLst/>
                        <a:defRPr/>
                      </a:pPr>
                      <a:r>
                        <a:rPr lang="en-CA" sz="1600" b="0" dirty="0" smtClean="0">
                          <a:solidFill>
                            <a:srgbClr val="000000"/>
                          </a:solidFill>
                          <a:latin typeface="+mn-lt"/>
                          <a:ea typeface="+mn-ea"/>
                          <a:cs typeface="+mn-cs"/>
                        </a:rPr>
                        <a:t>Standardized, regularly reviewed fee structure,</a:t>
                      </a:r>
                      <a:r>
                        <a:rPr lang="en-CA" sz="1600" b="0" baseline="0" dirty="0" smtClean="0">
                          <a:solidFill>
                            <a:srgbClr val="000000"/>
                          </a:solidFill>
                          <a:latin typeface="+mn-lt"/>
                          <a:ea typeface="+mn-ea"/>
                          <a:cs typeface="+mn-cs"/>
                        </a:rPr>
                        <a:t> with improved processes for collecting and tracking bookings and associated fee revenues;</a:t>
                      </a:r>
                      <a:r>
                        <a:rPr lang="en-CA" sz="1600" b="0" dirty="0" smtClean="0">
                          <a:solidFill>
                            <a:srgbClr val="000000"/>
                          </a:solidFill>
                          <a:latin typeface="+mn-lt"/>
                          <a:ea typeface="+mn-ea"/>
                          <a:cs typeface="+mn-cs"/>
                        </a:rPr>
                        <a:t> </a:t>
                      </a:r>
                    </a:p>
                    <a:p>
                      <a:pPr marL="879300" marR="0" lvl="1" indent="-342900" defTabSz="914400" eaLnBrk="1" fontAlgn="auto" latinLnBrk="0" hangingPunct="1">
                        <a:lnSpc>
                          <a:spcPct val="100000"/>
                        </a:lnSpc>
                        <a:spcBef>
                          <a:spcPts val="0"/>
                        </a:spcBef>
                        <a:spcAft>
                          <a:spcPts val="0"/>
                        </a:spcAft>
                        <a:buClrTx/>
                        <a:buSzTx/>
                        <a:buFont typeface="+mj-lt"/>
                        <a:buAutoNum type="alphaLcParenR"/>
                        <a:tabLst/>
                        <a:defRPr/>
                      </a:pPr>
                      <a:r>
                        <a:rPr lang="en-CA" sz="1600" b="0" dirty="0" smtClean="0">
                          <a:solidFill>
                            <a:srgbClr val="000000"/>
                          </a:solidFill>
                          <a:latin typeface="+mn-lt"/>
                          <a:ea typeface="+mn-ea"/>
                          <a:cs typeface="+mn-cs"/>
                        </a:rPr>
                        <a:t>Over time, consider greater integration of major Town recreation</a:t>
                      </a:r>
                      <a:r>
                        <a:rPr lang="en-CA" sz="1600" b="0" baseline="0" dirty="0" smtClean="0">
                          <a:solidFill>
                            <a:srgbClr val="000000"/>
                          </a:solidFill>
                          <a:latin typeface="+mn-lt"/>
                          <a:ea typeface="+mn-ea"/>
                          <a:cs typeface="+mn-cs"/>
                        </a:rPr>
                        <a:t> and leisure</a:t>
                      </a:r>
                      <a:r>
                        <a:rPr lang="en-CA" sz="1600" b="0" dirty="0" smtClean="0">
                          <a:solidFill>
                            <a:srgbClr val="000000"/>
                          </a:solidFill>
                          <a:latin typeface="+mn-lt"/>
                          <a:ea typeface="+mn-ea"/>
                          <a:cs typeface="+mn-cs"/>
                        </a:rPr>
                        <a:t> facilities, when existing facilities reach the end of their useful lives or require major refurbishing, including the participation</a:t>
                      </a:r>
                      <a:r>
                        <a:rPr lang="en-CA" sz="1600" b="0" baseline="0" dirty="0" smtClean="0">
                          <a:solidFill>
                            <a:srgbClr val="000000"/>
                          </a:solidFill>
                          <a:latin typeface="+mn-lt"/>
                          <a:ea typeface="+mn-ea"/>
                          <a:cs typeface="+mn-cs"/>
                        </a:rPr>
                        <a:t> of other public authorities, voluntary groups and complementary private entities</a:t>
                      </a:r>
                      <a:endParaRPr lang="en-CA" sz="1600" b="0" dirty="0" smtClean="0">
                        <a:solidFill>
                          <a:srgbClr val="000000"/>
                        </a:solidFill>
                        <a:latin typeface="+mn-lt"/>
                        <a:ea typeface="+mn-ea"/>
                        <a:cs typeface="+mn-cs"/>
                      </a:endParaRPr>
                    </a:p>
                  </a:txBody>
                  <a:tcPr>
                    <a:solidFill>
                      <a:schemeClr val="bg1"/>
                    </a:solidFill>
                  </a:tcPr>
                </a:tc>
              </a:tr>
              <a:tr h="368860">
                <a:tc>
                  <a:txBody>
                    <a:bodyPr/>
                    <a:lstStyle/>
                    <a:p>
                      <a:pPr marL="355600" marR="0" indent="-355600" defTabSz="914400" eaLnBrk="1" fontAlgn="auto" latinLnBrk="0" hangingPunct="1">
                        <a:lnSpc>
                          <a:spcPct val="100000"/>
                        </a:lnSpc>
                        <a:spcBef>
                          <a:spcPts val="0"/>
                        </a:spcBef>
                        <a:spcAft>
                          <a:spcPts val="0"/>
                        </a:spcAft>
                        <a:buClrTx/>
                        <a:buSzTx/>
                        <a:buFont typeface="+mj-lt"/>
                        <a:buAutoNum type="arabicPeriod" startAt="6"/>
                        <a:tabLst/>
                        <a:defRPr/>
                      </a:pPr>
                      <a:r>
                        <a:rPr lang="en-CA" sz="1600" dirty="0" smtClean="0">
                          <a:solidFill>
                            <a:srgbClr val="000000"/>
                          </a:solidFill>
                        </a:rPr>
                        <a:t>Greater consolidation facilities management, asset management and fleet management responsibilities, across all departments, to create a</a:t>
                      </a:r>
                      <a:r>
                        <a:rPr lang="en-CA" sz="1600" baseline="0" dirty="0" smtClean="0">
                          <a:solidFill>
                            <a:srgbClr val="000000"/>
                          </a:solidFill>
                        </a:rPr>
                        <a:t> “One Erin” approach to service delivery and use of equipment / facilities</a:t>
                      </a:r>
                      <a:endParaRPr lang="en-CA" sz="1600" dirty="0" smtClean="0">
                        <a:solidFill>
                          <a:srgbClr val="000000"/>
                        </a:solidFill>
                      </a:endParaRPr>
                    </a:p>
                  </a:txBody>
                  <a:tcPr>
                    <a:solidFill>
                      <a:schemeClr val="bg1"/>
                    </a:solidFill>
                  </a:tcPr>
                </a:tc>
              </a:tr>
              <a:tr h="1030637">
                <a:tc>
                  <a:txBody>
                    <a:bodyPr/>
                    <a:lstStyle/>
                    <a:p>
                      <a:pPr marL="342900" indent="-342900">
                        <a:spcBef>
                          <a:spcPts val="0"/>
                        </a:spcBef>
                        <a:spcAft>
                          <a:spcPts val="300"/>
                        </a:spcAft>
                        <a:buFont typeface="+mj-lt"/>
                        <a:buAutoNum type="arabicPeriod" startAt="7"/>
                      </a:pPr>
                      <a:r>
                        <a:rPr lang="en-CA" sz="1600" dirty="0" smtClean="0">
                          <a:solidFill>
                            <a:srgbClr val="000000"/>
                          </a:solidFill>
                        </a:rPr>
                        <a:t>Improve administrative operations, including:</a:t>
                      </a:r>
                    </a:p>
                    <a:p>
                      <a:pPr marL="879300" lvl="1" indent="-342900">
                        <a:buFont typeface="+mj-lt"/>
                        <a:buAutoNum type="alphaLcParenR"/>
                      </a:pPr>
                      <a:r>
                        <a:rPr lang="en-CA" sz="1600" dirty="0" smtClean="0">
                          <a:solidFill>
                            <a:srgbClr val="000000"/>
                          </a:solidFill>
                        </a:rPr>
                        <a:t>Improved financial management systems</a:t>
                      </a:r>
                    </a:p>
                    <a:p>
                      <a:pPr marL="879300" lvl="1" indent="-342900">
                        <a:buFont typeface="+mj-lt"/>
                        <a:buAutoNum type="alphaLcParenR"/>
                      </a:pPr>
                      <a:r>
                        <a:rPr lang="en-CA" sz="1600" dirty="0" smtClean="0">
                          <a:solidFill>
                            <a:srgbClr val="000000"/>
                          </a:solidFill>
                        </a:rPr>
                        <a:t>Records management and storage</a:t>
                      </a:r>
                    </a:p>
                    <a:p>
                      <a:pPr marL="879300" lvl="1" indent="-342900">
                        <a:buFont typeface="+mj-lt"/>
                        <a:buAutoNum type="alphaLcParenR"/>
                      </a:pPr>
                      <a:r>
                        <a:rPr lang="en-CA" sz="1600" dirty="0" smtClean="0">
                          <a:solidFill>
                            <a:srgbClr val="000000"/>
                          </a:solidFill>
                        </a:rPr>
                        <a:t>Management systems and communications</a:t>
                      </a:r>
                    </a:p>
                    <a:p>
                      <a:pPr marL="879300" lvl="1" indent="-342900">
                        <a:buFont typeface="+mj-lt"/>
                        <a:buAutoNum type="alphaLcParenR"/>
                      </a:pPr>
                      <a:r>
                        <a:rPr lang="en-CA" sz="1600" dirty="0" smtClean="0">
                          <a:solidFill>
                            <a:srgbClr val="000000"/>
                          </a:solidFill>
                        </a:rPr>
                        <a:t>Better</a:t>
                      </a:r>
                      <a:r>
                        <a:rPr lang="en-CA" sz="1600" baseline="0" dirty="0" smtClean="0">
                          <a:solidFill>
                            <a:srgbClr val="000000"/>
                          </a:solidFill>
                        </a:rPr>
                        <a:t> IT support to Town operations, in both timeliness and application / software support, and to aid contemporary customer-services</a:t>
                      </a:r>
                      <a:endParaRPr lang="en-CA" sz="1600" dirty="0" smtClean="0">
                        <a:solidFill>
                          <a:srgbClr val="000000"/>
                        </a:solidFill>
                      </a:endParaRPr>
                    </a:p>
                  </a:txBody>
                  <a:tcPr>
                    <a:solidFill>
                      <a:schemeClr val="bg1"/>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sz="3000" dirty="0" smtClean="0"/>
              <a:t>Key Parameters of Success</a:t>
            </a:r>
            <a:endParaRPr lang="en-CA" sz="3000" dirty="0"/>
          </a:p>
        </p:txBody>
      </p:sp>
      <p:graphicFrame>
        <p:nvGraphicFramePr>
          <p:cNvPr id="2" name="Table 1"/>
          <p:cNvGraphicFramePr>
            <a:graphicFrameLocks noGrp="1"/>
          </p:cNvGraphicFramePr>
          <p:nvPr>
            <p:extLst>
              <p:ext uri="{D42A27DB-BD31-4B8C-83A1-F6EECF244321}">
                <p14:modId xmlns:p14="http://schemas.microsoft.com/office/powerpoint/2010/main" xmlns="" val="528393104"/>
              </p:ext>
            </p:extLst>
          </p:nvPr>
        </p:nvGraphicFramePr>
        <p:xfrm>
          <a:off x="304800" y="1402080"/>
          <a:ext cx="8382000" cy="4389120"/>
        </p:xfrm>
        <a:graphic>
          <a:graphicData uri="http://schemas.openxmlformats.org/drawingml/2006/table">
            <a:tbl>
              <a:tblPr firstRow="1" bandRow="1">
                <a:tableStyleId>{B301B821-A1FF-4177-AEE7-76D212191A09}</a:tableStyleId>
              </a:tblPr>
              <a:tblGrid>
                <a:gridCol w="4191000"/>
                <a:gridCol w="4191000"/>
              </a:tblGrid>
              <a:tr h="1066800">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CA" sz="3600" b="1" dirty="0" smtClean="0">
                          <a:solidFill>
                            <a:schemeClr val="bg1"/>
                          </a:solidFill>
                        </a:rPr>
                        <a:t>Better service-delivery &amp; “customer” satisfaction</a:t>
                      </a:r>
                    </a:p>
                    <a:p>
                      <a:pPr marL="0" marR="0" lvl="0" indent="0" defTabSz="914400" eaLnBrk="1" fontAlgn="auto" latinLnBrk="0" hangingPunct="1">
                        <a:lnSpc>
                          <a:spcPct val="100000"/>
                        </a:lnSpc>
                        <a:spcBef>
                          <a:spcPts val="0"/>
                        </a:spcBef>
                        <a:spcAft>
                          <a:spcPts val="0"/>
                        </a:spcAft>
                        <a:buClrTx/>
                        <a:buSzTx/>
                        <a:buFontTx/>
                        <a:buNone/>
                        <a:tabLst/>
                        <a:defRPr/>
                      </a:pPr>
                      <a:r>
                        <a:rPr lang="en-CA" sz="2400" b="0" dirty="0" smtClean="0">
                          <a:solidFill>
                            <a:schemeClr val="bg1"/>
                          </a:solidFill>
                        </a:rPr>
                        <a:t>Outcome:</a:t>
                      </a:r>
                      <a:r>
                        <a:rPr lang="en-CA" sz="2400" b="0" baseline="0" dirty="0" smtClean="0">
                          <a:solidFill>
                            <a:schemeClr val="bg1"/>
                          </a:solidFill>
                        </a:rPr>
                        <a:t>  B</a:t>
                      </a:r>
                      <a:r>
                        <a:rPr lang="en-CA" sz="2400" b="0" dirty="0" smtClean="0">
                          <a:solidFill>
                            <a:schemeClr val="bg1"/>
                          </a:solidFill>
                        </a:rPr>
                        <a:t>etter services</a:t>
                      </a:r>
                    </a:p>
                    <a:p>
                      <a:pPr marL="0" marR="0" lvl="0" indent="0" defTabSz="914400" eaLnBrk="1" fontAlgn="auto" latinLnBrk="0" hangingPunct="1">
                        <a:lnSpc>
                          <a:spcPct val="100000"/>
                        </a:lnSpc>
                        <a:spcBef>
                          <a:spcPts val="0"/>
                        </a:spcBef>
                        <a:spcAft>
                          <a:spcPts val="0"/>
                        </a:spcAft>
                        <a:buClrTx/>
                        <a:buSzTx/>
                        <a:buFontTx/>
                        <a:buNone/>
                        <a:tabLst/>
                        <a:defRPr/>
                      </a:pPr>
                      <a:endParaRPr lang="en-CA" sz="2400" b="0" dirty="0" smtClean="0">
                        <a:solidFill>
                          <a:schemeClr val="bg1"/>
                        </a:solidFill>
                      </a:endParaRPr>
                    </a:p>
                  </a:txBody>
                  <a:tcPr>
                    <a:solidFill>
                      <a:srgbClr val="004990"/>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CA" sz="3600" b="1" dirty="0" smtClean="0">
                          <a:solidFill>
                            <a:schemeClr val="bg1"/>
                          </a:solidFill>
                        </a:rPr>
                        <a:t>Greater operational integration</a:t>
                      </a:r>
                    </a:p>
                    <a:p>
                      <a:pPr marL="0" marR="0" indent="0" defTabSz="914400" eaLnBrk="1" fontAlgn="auto" latinLnBrk="0" hangingPunct="1">
                        <a:lnSpc>
                          <a:spcPct val="100000"/>
                        </a:lnSpc>
                        <a:spcBef>
                          <a:spcPts val="0"/>
                        </a:spcBef>
                        <a:spcAft>
                          <a:spcPts val="0"/>
                        </a:spcAft>
                        <a:buClrTx/>
                        <a:buSzTx/>
                        <a:buFontTx/>
                        <a:buNone/>
                        <a:tabLst/>
                        <a:defRPr/>
                      </a:pPr>
                      <a:r>
                        <a:rPr lang="en-CA" sz="2400" b="0" dirty="0" smtClean="0">
                          <a:solidFill>
                            <a:schemeClr val="bg1"/>
                          </a:solidFill>
                        </a:rPr>
                        <a:t>Outcome:</a:t>
                      </a:r>
                      <a:r>
                        <a:rPr lang="en-CA" sz="2400" b="0" baseline="0" dirty="0" smtClean="0">
                          <a:solidFill>
                            <a:schemeClr val="bg1"/>
                          </a:solidFill>
                        </a:rPr>
                        <a:t>  </a:t>
                      </a:r>
                      <a:r>
                        <a:rPr lang="en-CA" sz="2400" b="0" dirty="0" smtClean="0">
                          <a:solidFill>
                            <a:schemeClr val="bg1"/>
                          </a:solidFill>
                        </a:rPr>
                        <a:t>“Synergies”</a:t>
                      </a:r>
                      <a:endParaRPr lang="en-US" sz="2400" b="0" dirty="0" smtClean="0">
                        <a:solidFill>
                          <a:schemeClr val="bg1"/>
                        </a:solidFill>
                      </a:endParaRPr>
                    </a:p>
                    <a:p>
                      <a:pPr marL="0" marR="0" indent="0" defTabSz="914400" eaLnBrk="1" fontAlgn="auto" latinLnBrk="0" hangingPunct="1">
                        <a:lnSpc>
                          <a:spcPct val="100000"/>
                        </a:lnSpc>
                        <a:spcBef>
                          <a:spcPts val="0"/>
                        </a:spcBef>
                        <a:spcAft>
                          <a:spcPts val="0"/>
                        </a:spcAft>
                        <a:buClrTx/>
                        <a:buSzTx/>
                        <a:buFontTx/>
                        <a:buNone/>
                        <a:tabLst/>
                        <a:defRPr/>
                      </a:pPr>
                      <a:endParaRPr lang="en-US" sz="2400" dirty="0">
                        <a:solidFill>
                          <a:schemeClr val="bg1"/>
                        </a:solidFill>
                      </a:endParaRPr>
                    </a:p>
                  </a:txBody>
                  <a:tcPr>
                    <a:solidFill>
                      <a:srgbClr val="9E0000"/>
                    </a:solidFill>
                  </a:tcPr>
                </a:tc>
              </a:tr>
              <a:tr h="1654335">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CA" sz="3600" b="1" dirty="0" smtClean="0">
                          <a:solidFill>
                            <a:schemeClr val="bg1"/>
                          </a:solidFill>
                        </a:rPr>
                        <a:t>Improved efficiency and productivity </a:t>
                      </a:r>
                      <a:r>
                        <a:rPr lang="en-CA" sz="2400" dirty="0" smtClean="0">
                          <a:solidFill>
                            <a:schemeClr val="bg1"/>
                          </a:solidFill>
                        </a:rPr>
                        <a:t>Outcome:  Savings</a:t>
                      </a:r>
                    </a:p>
                    <a:p>
                      <a:pPr marL="0" marR="0" indent="0" defTabSz="914400" eaLnBrk="1" fontAlgn="auto" latinLnBrk="0" hangingPunct="1">
                        <a:lnSpc>
                          <a:spcPct val="100000"/>
                        </a:lnSpc>
                        <a:spcBef>
                          <a:spcPts val="0"/>
                        </a:spcBef>
                        <a:spcAft>
                          <a:spcPts val="0"/>
                        </a:spcAft>
                        <a:buClrTx/>
                        <a:buSzTx/>
                        <a:buFontTx/>
                        <a:buNone/>
                        <a:tabLst/>
                        <a:defRPr/>
                      </a:pPr>
                      <a:endParaRPr lang="en-CA" sz="2400" dirty="0" smtClean="0">
                        <a:solidFill>
                          <a:schemeClr val="bg1"/>
                        </a:solidFill>
                      </a:endParaRPr>
                    </a:p>
                  </a:txBody>
                  <a:tcPr>
                    <a:solidFill>
                      <a:srgbClr val="FF9900"/>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en-CA" sz="3600" b="1" dirty="0" smtClean="0">
                          <a:solidFill>
                            <a:schemeClr val="bg1"/>
                          </a:solidFill>
                        </a:rPr>
                        <a:t>Better decision-making</a:t>
                      </a:r>
                    </a:p>
                    <a:p>
                      <a:pPr marL="0" marR="0" indent="0" defTabSz="914400" eaLnBrk="1" fontAlgn="auto" latinLnBrk="0" hangingPunct="1">
                        <a:lnSpc>
                          <a:spcPct val="100000"/>
                        </a:lnSpc>
                        <a:spcBef>
                          <a:spcPts val="0"/>
                        </a:spcBef>
                        <a:spcAft>
                          <a:spcPts val="0"/>
                        </a:spcAft>
                        <a:buClrTx/>
                        <a:buSzTx/>
                        <a:buFontTx/>
                        <a:buNone/>
                        <a:tabLst/>
                        <a:defRPr/>
                      </a:pPr>
                      <a:r>
                        <a:rPr lang="en-US" sz="2400" dirty="0" smtClean="0">
                          <a:solidFill>
                            <a:schemeClr val="bg1"/>
                          </a:solidFill>
                        </a:rPr>
                        <a:t>Outcome:  Good Management</a:t>
                      </a:r>
                    </a:p>
                    <a:p>
                      <a:endParaRPr lang="en-US" sz="2400" dirty="0">
                        <a:solidFill>
                          <a:schemeClr val="bg1"/>
                        </a:solidFill>
                      </a:endParaRPr>
                    </a:p>
                  </a:txBody>
                  <a:tcPr>
                    <a:solidFill>
                      <a:srgbClr val="0070C0"/>
                    </a:solidFill>
                  </a:tcPr>
                </a:tc>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402" name="Rectangle 25"/>
          <p:cNvSpPr>
            <a:spLocks noGrp="1" noChangeArrowheads="1"/>
          </p:cNvSpPr>
          <p:nvPr>
            <p:ph type="title"/>
          </p:nvPr>
        </p:nvSpPr>
        <p:spPr>
          <a:xfrm>
            <a:off x="457200" y="533400"/>
            <a:ext cx="8255000" cy="307777"/>
          </a:xfrm>
          <a:noFill/>
        </p:spPr>
        <p:txBody>
          <a:bodyPr/>
          <a:lstStyle/>
          <a:p>
            <a:pPr eaLnBrk="1" hangingPunct="1"/>
            <a:r>
              <a:rPr lang="en-US" altLang="en-US" sz="3000" dirty="0" smtClean="0"/>
              <a:t>The SCOPE Program</a:t>
            </a:r>
          </a:p>
        </p:txBody>
      </p:sp>
      <p:graphicFrame>
        <p:nvGraphicFramePr>
          <p:cNvPr id="422914" name="Group 2"/>
          <p:cNvGraphicFramePr>
            <a:graphicFrameLocks noGrp="1"/>
          </p:cNvGraphicFramePr>
          <p:nvPr>
            <p:ph idx="4294967295"/>
            <p:extLst>
              <p:ext uri="{D42A27DB-BD31-4B8C-83A1-F6EECF244321}">
                <p14:modId xmlns:p14="http://schemas.microsoft.com/office/powerpoint/2010/main" xmlns="" val="3101195067"/>
              </p:ext>
            </p:extLst>
          </p:nvPr>
        </p:nvGraphicFramePr>
        <p:xfrm>
          <a:off x="5230812" y="1371600"/>
          <a:ext cx="3761370" cy="3154995"/>
        </p:xfrm>
        <a:graphic>
          <a:graphicData uri="http://schemas.openxmlformats.org/drawingml/2006/table">
            <a:tbl>
              <a:tblPr/>
              <a:tblGrid>
                <a:gridCol w="1253790"/>
                <a:gridCol w="1253790"/>
                <a:gridCol w="1253790"/>
              </a:tblGrid>
              <a:tr h="105166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206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AB6D8"/>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INVEST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05166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AB6D8"/>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STATUS</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QUO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60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17C00"/>
                    </a:solidFill>
                  </a:tcPr>
                </a:tc>
              </a:tr>
              <a:tr h="105166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CUT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17C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60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F2829"/>
                    </a:solidFill>
                  </a:tcPr>
                </a:tc>
              </a:tr>
            </a:tbl>
          </a:graphicData>
        </a:graphic>
      </p:graphicFrame>
      <p:sp>
        <p:nvSpPr>
          <p:cNvPr id="101398" name="Text Box 21"/>
          <p:cNvSpPr txBox="1">
            <a:spLocks noChangeArrowheads="1"/>
          </p:cNvSpPr>
          <p:nvPr/>
        </p:nvSpPr>
        <p:spPr bwMode="auto">
          <a:xfrm>
            <a:off x="4191000" y="1371600"/>
            <a:ext cx="646742" cy="3267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endParaRPr lang="en-US" altLang="en-US" sz="1400" dirty="0" smtClean="0"/>
          </a:p>
          <a:p>
            <a:r>
              <a:rPr lang="en-US" altLang="en-US" sz="1400" dirty="0" smtClean="0"/>
              <a:t>GET…</a:t>
            </a:r>
          </a:p>
          <a:p>
            <a:pPr algn="ctr"/>
            <a:r>
              <a:rPr lang="en-US" altLang="en-US" sz="1400" dirty="0" smtClean="0"/>
              <a:t>M</a:t>
            </a:r>
            <a:endParaRPr lang="en-US" altLang="en-US" sz="1400" dirty="0"/>
          </a:p>
          <a:p>
            <a:pPr algn="ctr"/>
            <a:r>
              <a:rPr lang="en-US" altLang="en-US" sz="1400" dirty="0"/>
              <a:t>o</a:t>
            </a:r>
          </a:p>
          <a:p>
            <a:pPr algn="ctr"/>
            <a:r>
              <a:rPr lang="en-US" altLang="en-US" sz="1400" dirty="0"/>
              <a:t>r</a:t>
            </a:r>
          </a:p>
          <a:p>
            <a:pPr algn="ctr"/>
            <a:r>
              <a:rPr lang="en-US" altLang="en-US" sz="1400" dirty="0"/>
              <a:t>e</a:t>
            </a:r>
          </a:p>
          <a:p>
            <a:pPr algn="ctr"/>
            <a:endParaRPr lang="en-US" altLang="en-US" sz="1400" dirty="0"/>
          </a:p>
          <a:p>
            <a:pPr algn="ctr"/>
            <a:r>
              <a:rPr lang="en-US" altLang="en-US" sz="1400" dirty="0"/>
              <a:t>S</a:t>
            </a:r>
          </a:p>
          <a:p>
            <a:pPr algn="ctr"/>
            <a:r>
              <a:rPr lang="en-US" altLang="en-US" sz="1400" dirty="0"/>
              <a:t>a</a:t>
            </a:r>
          </a:p>
          <a:p>
            <a:pPr algn="ctr"/>
            <a:r>
              <a:rPr lang="en-US" altLang="en-US" sz="1400" dirty="0"/>
              <a:t>m</a:t>
            </a:r>
          </a:p>
          <a:p>
            <a:pPr algn="ctr"/>
            <a:r>
              <a:rPr lang="en-US" altLang="en-US" sz="1400" dirty="0"/>
              <a:t>e</a:t>
            </a:r>
          </a:p>
          <a:p>
            <a:pPr algn="ctr"/>
            <a:endParaRPr lang="en-US" altLang="en-US" sz="1400" dirty="0"/>
          </a:p>
          <a:p>
            <a:pPr algn="ctr"/>
            <a:r>
              <a:rPr lang="en-US" altLang="en-US" sz="1400" dirty="0"/>
              <a:t>L</a:t>
            </a:r>
          </a:p>
          <a:p>
            <a:pPr algn="ctr"/>
            <a:r>
              <a:rPr lang="en-US" altLang="en-US" sz="1400" dirty="0"/>
              <a:t>e</a:t>
            </a:r>
          </a:p>
          <a:p>
            <a:pPr algn="ctr"/>
            <a:r>
              <a:rPr lang="en-US" altLang="en-US" sz="1400" dirty="0"/>
              <a:t>s</a:t>
            </a:r>
          </a:p>
          <a:p>
            <a:pPr algn="ctr"/>
            <a:r>
              <a:rPr lang="en-US" altLang="en-US" sz="1400" dirty="0"/>
              <a:t>s</a:t>
            </a:r>
          </a:p>
        </p:txBody>
      </p:sp>
      <p:sp>
        <p:nvSpPr>
          <p:cNvPr id="101401" name="Text Box 24"/>
          <p:cNvSpPr txBox="1">
            <a:spLocks noChangeArrowheads="1"/>
          </p:cNvSpPr>
          <p:nvPr/>
        </p:nvSpPr>
        <p:spPr bwMode="auto">
          <a:xfrm>
            <a:off x="4310744" y="5290066"/>
            <a:ext cx="4504448" cy="369332"/>
          </a:xfrm>
          <a:prstGeom prst="rect">
            <a:avLst/>
          </a:prstGeom>
          <a:solidFill>
            <a:schemeClr val="bg1"/>
          </a:solidFill>
          <a:ln w="9525">
            <a:solidFill>
              <a:schemeClr val="tx1"/>
            </a:solidFill>
            <a:miter lim="800000"/>
            <a:headEnd/>
            <a:tailEnd/>
          </a:ln>
        </p:spPr>
        <p:txBody>
          <a:bodyPr wrap="square">
            <a:spAutoFit/>
          </a:bodyPr>
          <a:lstStyle>
            <a:lvl1pPr eaLnBrk="0" hangingPunct="0">
              <a:spcBef>
                <a:spcPct val="20000"/>
              </a:spcBef>
              <a:buChar char="•"/>
              <a:defRPr sz="2000">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800" dirty="0"/>
              <a:t>What government </a:t>
            </a:r>
            <a:r>
              <a:rPr lang="en-US" altLang="en-US" sz="1800" dirty="0" smtClean="0"/>
              <a:t>gets Vs. What </a:t>
            </a:r>
            <a:r>
              <a:rPr lang="en-US" altLang="en-US" sz="1800" dirty="0"/>
              <a:t>it spends</a:t>
            </a:r>
          </a:p>
        </p:txBody>
      </p:sp>
      <p:sp>
        <p:nvSpPr>
          <p:cNvPr id="3" name="Rectangle 2"/>
          <p:cNvSpPr/>
          <p:nvPr/>
        </p:nvSpPr>
        <p:spPr>
          <a:xfrm>
            <a:off x="4963856" y="4638892"/>
            <a:ext cx="3687798" cy="4665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Spend</a:t>
            </a:r>
          </a:p>
          <a:p>
            <a:r>
              <a:rPr lang="en-US" sz="1600" dirty="0" smtClean="0"/>
              <a:t>Less………..………..…Same……………..…..More</a:t>
            </a:r>
            <a:endParaRPr lang="en-US" sz="1600" dirty="0"/>
          </a:p>
        </p:txBody>
      </p:sp>
      <p:sp>
        <p:nvSpPr>
          <p:cNvPr id="7" name="Oval 6"/>
          <p:cNvSpPr/>
          <p:nvPr/>
        </p:nvSpPr>
        <p:spPr>
          <a:xfrm>
            <a:off x="4837741" y="1371600"/>
            <a:ext cx="1744698" cy="1284919"/>
          </a:xfrm>
          <a:prstGeom prst="ellipse">
            <a:avLst/>
          </a:prstGeom>
          <a:solidFill>
            <a:srgbClr val="FFFF00">
              <a:alpha val="1607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Improved volume or quality </a:t>
            </a:r>
            <a:r>
              <a:rPr lang="en-US" sz="1600" dirty="0" smtClean="0"/>
              <a:t>relative to cost</a:t>
            </a:r>
            <a:endParaRPr lang="en-US" sz="1600" dirty="0"/>
          </a:p>
        </p:txBody>
      </p:sp>
      <p:sp>
        <p:nvSpPr>
          <p:cNvPr id="17" name="Oval 16"/>
          <p:cNvSpPr/>
          <p:nvPr/>
        </p:nvSpPr>
        <p:spPr>
          <a:xfrm>
            <a:off x="7296185" y="3107675"/>
            <a:ext cx="1590272" cy="1478596"/>
          </a:xfrm>
          <a:prstGeom prst="ellipse">
            <a:avLst/>
          </a:prstGeom>
          <a:solidFill>
            <a:srgbClr val="FFFF00">
              <a:alpha val="1607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Worse  </a:t>
            </a:r>
            <a:r>
              <a:rPr lang="en-US" sz="1600" dirty="0"/>
              <a:t>volume or quality </a:t>
            </a:r>
            <a:r>
              <a:rPr lang="en-US" sz="1600" dirty="0" smtClean="0"/>
              <a:t>relative to  </a:t>
            </a:r>
            <a:r>
              <a:rPr lang="en-US" sz="1600" dirty="0"/>
              <a:t>cost</a:t>
            </a:r>
          </a:p>
          <a:p>
            <a:pPr algn="ctr"/>
            <a:endParaRPr lang="en-US" dirty="0"/>
          </a:p>
        </p:txBody>
      </p:sp>
      <p:sp>
        <p:nvSpPr>
          <p:cNvPr id="12" name="Rectangle 11"/>
          <p:cNvSpPr/>
          <p:nvPr/>
        </p:nvSpPr>
        <p:spPr>
          <a:xfrm>
            <a:off x="155029" y="990600"/>
            <a:ext cx="3799252" cy="5155257"/>
          </a:xfrm>
          <a:prstGeom prst="rect">
            <a:avLst/>
          </a:prstGeom>
          <a:noFill/>
        </p:spPr>
        <p:txBody>
          <a:bodyPr wrap="square">
            <a:spAutoFit/>
          </a:bodyPr>
          <a:lstStyle/>
          <a:p>
            <a:pPr>
              <a:spcBef>
                <a:spcPts val="600"/>
              </a:spcBef>
            </a:pPr>
            <a:r>
              <a:rPr lang="en-CA" sz="1400" dirty="0"/>
              <a:t>SCOPE identifies identify opportunities for productivity improvement along </a:t>
            </a:r>
            <a:r>
              <a:rPr lang="en-CA" sz="1400" dirty="0" smtClean="0"/>
              <a:t>six </a:t>
            </a:r>
            <a:r>
              <a:rPr lang="en-CA" sz="1400" dirty="0"/>
              <a:t>categories:</a:t>
            </a:r>
          </a:p>
          <a:p>
            <a:pPr marL="342900" indent="-342900">
              <a:spcBef>
                <a:spcPts val="600"/>
              </a:spcBef>
              <a:buFont typeface="+mj-lt"/>
              <a:buAutoNum type="arabicPeriod"/>
            </a:pPr>
            <a:r>
              <a:rPr lang="en-US" sz="1400" dirty="0" smtClean="0"/>
              <a:t>Products and Services</a:t>
            </a:r>
          </a:p>
          <a:p>
            <a:pPr marL="630238" lvl="1" indent="-284163">
              <a:buFont typeface="Arial" pitchFamily="34" charset="0"/>
              <a:buChar char="•"/>
            </a:pPr>
            <a:r>
              <a:rPr lang="en-US" sz="1200" dirty="0" smtClean="0"/>
              <a:t>Includes operation of facilities providing services</a:t>
            </a:r>
          </a:p>
          <a:p>
            <a:pPr marL="630238" lvl="1" indent="-284163">
              <a:buFont typeface="Arial" pitchFamily="34" charset="0"/>
              <a:buChar char="•"/>
            </a:pPr>
            <a:r>
              <a:rPr lang="en-US" sz="1200" dirty="0" smtClean="0"/>
              <a:t>Can include governance, regulation, adjudication</a:t>
            </a:r>
          </a:p>
          <a:p>
            <a:pPr marL="346075" lvl="1"/>
            <a:endParaRPr lang="en-US" sz="1200" dirty="0" smtClean="0"/>
          </a:p>
          <a:p>
            <a:pPr marL="231775" indent="-342900">
              <a:buFont typeface="+mj-lt"/>
              <a:buAutoNum type="arabicPeriod"/>
            </a:pPr>
            <a:r>
              <a:rPr lang="en-US" sz="1400" dirty="0" smtClean="0"/>
              <a:t>Quality, in its various aspects</a:t>
            </a:r>
          </a:p>
          <a:p>
            <a:pPr marL="630238" lvl="1" indent="-284163">
              <a:buFont typeface="Arial" pitchFamily="34" charset="0"/>
              <a:buChar char="•"/>
            </a:pPr>
            <a:r>
              <a:rPr lang="en-US" sz="1200" dirty="0" smtClean="0"/>
              <a:t>Including distinguishing ‘basic services’ from ‘premium services’</a:t>
            </a:r>
          </a:p>
          <a:p>
            <a:pPr marL="630238" lvl="1" indent="-284163">
              <a:buFont typeface="Arial" pitchFamily="34" charset="0"/>
              <a:buChar char="•"/>
            </a:pPr>
            <a:r>
              <a:rPr lang="en-US" sz="1200" dirty="0" smtClean="0"/>
              <a:t>Promptness, as well as value</a:t>
            </a:r>
          </a:p>
          <a:p>
            <a:pPr marL="342900" indent="-342900">
              <a:spcBef>
                <a:spcPts val="600"/>
              </a:spcBef>
              <a:buFont typeface="+mj-lt"/>
              <a:buAutoNum type="arabicPeriod"/>
            </a:pPr>
            <a:r>
              <a:rPr lang="en-US" sz="1400" dirty="0" smtClean="0"/>
              <a:t>“Consumer Choice”</a:t>
            </a:r>
          </a:p>
          <a:p>
            <a:pPr marL="630238" lvl="1" indent="-284163">
              <a:buFont typeface="Arial" pitchFamily="34" charset="0"/>
              <a:buChar char="•"/>
            </a:pPr>
            <a:r>
              <a:rPr lang="en-US" sz="1200" dirty="0" smtClean="0"/>
              <a:t>Range, geographic scope and levels of service</a:t>
            </a:r>
          </a:p>
          <a:p>
            <a:pPr marL="630238" lvl="1" indent="-284163">
              <a:buFont typeface="Arial" pitchFamily="34" charset="0"/>
              <a:buChar char="•"/>
            </a:pPr>
            <a:r>
              <a:rPr lang="en-US" sz="1200" dirty="0" smtClean="0"/>
              <a:t>Including customization to consumer / client needs</a:t>
            </a:r>
          </a:p>
          <a:p>
            <a:pPr marL="342900" indent="-342900">
              <a:spcBef>
                <a:spcPts val="600"/>
              </a:spcBef>
              <a:buFont typeface="+mj-lt"/>
              <a:buAutoNum type="arabicPeriod"/>
            </a:pPr>
            <a:r>
              <a:rPr lang="en-US" sz="1400" dirty="0" smtClean="0"/>
              <a:t>Unit-Cost and All-in Cost of Services</a:t>
            </a:r>
          </a:p>
          <a:p>
            <a:pPr marL="342900" indent="-342900">
              <a:spcBef>
                <a:spcPts val="600"/>
              </a:spcBef>
              <a:buFont typeface="+mj-lt"/>
              <a:buAutoNum type="arabicPeriod"/>
            </a:pPr>
            <a:r>
              <a:rPr lang="en-US" sz="1400" dirty="0" smtClean="0"/>
              <a:t>Overall Cost of Service-Delivery</a:t>
            </a:r>
          </a:p>
          <a:p>
            <a:pPr marL="630238" lvl="1" indent="-284163">
              <a:buFont typeface="Arial" pitchFamily="34" charset="0"/>
              <a:buChar char="•"/>
            </a:pPr>
            <a:r>
              <a:rPr lang="en-US" sz="1200" dirty="0" smtClean="0"/>
              <a:t>Annually, and over time, including overhead and depreciation</a:t>
            </a:r>
          </a:p>
          <a:p>
            <a:pPr marL="630238" lvl="1" indent="-284163">
              <a:buFont typeface="Arial" pitchFamily="34" charset="0"/>
              <a:buChar char="•"/>
            </a:pPr>
            <a:r>
              <a:rPr lang="en-US" sz="1200" dirty="0" smtClean="0"/>
              <a:t>Including capital cost, on-going maintenance, legacy HR costs</a:t>
            </a:r>
          </a:p>
          <a:p>
            <a:pPr marL="342900" indent="-342900">
              <a:spcBef>
                <a:spcPts val="600"/>
              </a:spcBef>
              <a:buFont typeface="+mj-lt"/>
              <a:buAutoNum type="arabicPeriod"/>
            </a:pPr>
            <a:r>
              <a:rPr lang="en-US" sz="1400" dirty="0" smtClean="0"/>
              <a:t>Focus on Needs of Client, Customer </a:t>
            </a:r>
            <a:r>
              <a:rPr lang="en-US" sz="1400" dirty="0"/>
              <a:t>&amp;</a:t>
            </a:r>
            <a:r>
              <a:rPr lang="en-US" sz="1400" dirty="0" smtClean="0"/>
              <a:t> Citizen</a:t>
            </a:r>
          </a:p>
          <a:p>
            <a:pPr marL="630238" lvl="1" indent="-284163">
              <a:buFont typeface="Arial" pitchFamily="34" charset="0"/>
              <a:buChar char="•"/>
            </a:pPr>
            <a:r>
              <a:rPr lang="en-US" sz="1200" dirty="0" smtClean="0"/>
              <a:t>Not the preferences of those party managing / delivering the service</a:t>
            </a:r>
          </a:p>
          <a:p>
            <a:pPr marL="630238" lvl="1" indent="-284163">
              <a:buFont typeface="Arial" pitchFamily="34" charset="0"/>
              <a:buChar char="•"/>
            </a:pPr>
            <a:endParaRPr lang="en-US" sz="1200" dirty="0"/>
          </a:p>
        </p:txBody>
      </p:sp>
    </p:spTree>
    <p:extLst>
      <p:ext uri="{BB962C8B-B14F-4D97-AF65-F5344CB8AC3E}">
        <p14:creationId xmlns:p14="http://schemas.microsoft.com/office/powerpoint/2010/main" xmlns="" val="37636882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685800"/>
            <a:ext cx="8255000" cy="307777"/>
          </a:xfrm>
        </p:spPr>
        <p:txBody>
          <a:bodyPr/>
          <a:lstStyle/>
          <a:p>
            <a:r>
              <a:rPr lang="en-CA" altLang="en-US" sz="3000" dirty="0" smtClean="0"/>
              <a:t>Findings and Conclusions</a:t>
            </a:r>
            <a:endParaRPr lang="en-CA" altLang="en-US" sz="3000" dirty="0"/>
          </a:p>
        </p:txBody>
      </p:sp>
      <p:graphicFrame>
        <p:nvGraphicFramePr>
          <p:cNvPr id="2" name="Table 1"/>
          <p:cNvGraphicFramePr>
            <a:graphicFrameLocks noGrp="1"/>
          </p:cNvGraphicFramePr>
          <p:nvPr>
            <p:extLst>
              <p:ext uri="{D42A27DB-BD31-4B8C-83A1-F6EECF244321}">
                <p14:modId xmlns:p14="http://schemas.microsoft.com/office/powerpoint/2010/main" xmlns="" val="548948004"/>
              </p:ext>
            </p:extLst>
          </p:nvPr>
        </p:nvGraphicFramePr>
        <p:xfrm>
          <a:off x="304800" y="1234440"/>
          <a:ext cx="8610600" cy="4251960"/>
        </p:xfrm>
        <a:graphic>
          <a:graphicData uri="http://schemas.openxmlformats.org/drawingml/2006/table">
            <a:tbl>
              <a:tblPr firstRow="1" bandRow="1">
                <a:tableStyleId>{B301B821-A1FF-4177-AEE7-76D212191A09}</a:tableStyleId>
              </a:tblPr>
              <a:tblGrid>
                <a:gridCol w="4305300"/>
                <a:gridCol w="4305300"/>
              </a:tblGrid>
              <a:tr h="1981200">
                <a:tc>
                  <a:txBody>
                    <a:bodyPr/>
                    <a:lstStyle/>
                    <a:p>
                      <a:pPr marL="0" indent="0">
                        <a:buFont typeface="Arial" panose="020B0604020202020204" pitchFamily="34" charset="0"/>
                        <a:buNone/>
                      </a:pPr>
                      <a:r>
                        <a:rPr lang="en-CA" b="1" i="0" dirty="0" smtClean="0"/>
                        <a:t>Strengths…</a:t>
                      </a:r>
                    </a:p>
                    <a:p>
                      <a:pPr marL="285750" indent="-285750">
                        <a:buFont typeface="Arial" panose="020B0604020202020204" pitchFamily="34" charset="0"/>
                        <a:buChar char="•"/>
                      </a:pPr>
                      <a:r>
                        <a:rPr lang="en-CA" b="0" i="0" dirty="0" smtClean="0"/>
                        <a:t>“Middle of the pack” relative</a:t>
                      </a:r>
                      <a:r>
                        <a:rPr lang="en-CA" b="0" i="0" baseline="0" dirty="0" smtClean="0"/>
                        <a:t> to co</a:t>
                      </a:r>
                      <a:r>
                        <a:rPr lang="en-CA" b="0" i="0" dirty="0" smtClean="0"/>
                        <a:t>mparable municipalities …to degree that can be proven with current KPIs</a:t>
                      </a:r>
                    </a:p>
                    <a:p>
                      <a:pPr marL="285750" indent="-285750">
                        <a:buFont typeface="Arial" panose="020B0604020202020204" pitchFamily="34" charset="0"/>
                        <a:buChar char="•"/>
                      </a:pPr>
                      <a:r>
                        <a:rPr lang="en-CA" b="0" i="0" dirty="0" smtClean="0"/>
                        <a:t>Staff are very experienced and engaged;  </a:t>
                      </a:r>
                    </a:p>
                    <a:p>
                      <a:pPr marL="285750" indent="-285750">
                        <a:buFont typeface="Arial" panose="020B0604020202020204" pitchFamily="34" charset="0"/>
                        <a:buChar char="•"/>
                      </a:pPr>
                      <a:r>
                        <a:rPr lang="en-CA" b="0" i="0" dirty="0" smtClean="0"/>
                        <a:t>Positive alignment with Council</a:t>
                      </a:r>
                    </a:p>
                    <a:p>
                      <a:pPr marL="0" indent="0">
                        <a:buFont typeface="Arial" panose="020B0604020202020204" pitchFamily="34" charset="0"/>
                        <a:buNone/>
                      </a:pPr>
                      <a:endParaRPr lang="en-US" i="0" dirty="0"/>
                    </a:p>
                  </a:txBody>
                  <a:tcPr>
                    <a:solidFill>
                      <a:srgbClr val="0070C0"/>
                    </a:solidFill>
                  </a:tcPr>
                </a:tc>
                <a:tc rowSpan="2">
                  <a:txBody>
                    <a:bodyPr/>
                    <a:lstStyle/>
                    <a:p>
                      <a:pPr marL="0" indent="0">
                        <a:buFont typeface="+mj-lt"/>
                        <a:buNone/>
                      </a:pPr>
                      <a:r>
                        <a:rPr lang="en-CA" b="1" i="0" dirty="0" smtClean="0"/>
                        <a:t>Opportunities…</a:t>
                      </a:r>
                    </a:p>
                    <a:p>
                      <a:pPr marL="285750" indent="-285750">
                        <a:buFont typeface="Arial" panose="020B0604020202020204" pitchFamily="34" charset="0"/>
                        <a:buChar char="•"/>
                      </a:pPr>
                      <a:r>
                        <a:rPr lang="en-CA" b="0" i="0" dirty="0" smtClean="0"/>
                        <a:t>Continuous Improvement:  Most departments would benefit from a continuous</a:t>
                      </a:r>
                      <a:r>
                        <a:rPr lang="en-CA" b="0" i="0" baseline="0" dirty="0" smtClean="0"/>
                        <a:t> improvement program</a:t>
                      </a:r>
                      <a:r>
                        <a:rPr lang="en-CA" b="0" i="0" dirty="0" smtClean="0"/>
                        <a:t> </a:t>
                      </a:r>
                    </a:p>
                    <a:p>
                      <a:pPr marL="285750" indent="-285750">
                        <a:buFont typeface="Arial" panose="020B0604020202020204" pitchFamily="34" charset="0"/>
                        <a:buChar char="•"/>
                      </a:pPr>
                      <a:r>
                        <a:rPr lang="en-CA" b="0" i="0" dirty="0" smtClean="0"/>
                        <a:t>New community and service-delivery partnerships to leverage in house capacity and meet unmet needs</a:t>
                      </a:r>
                    </a:p>
                    <a:p>
                      <a:pPr marL="285750" marR="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b="0" i="0" dirty="0" smtClean="0"/>
                        <a:t> “One Erin” approach:   There are still legacy process relating to service delivery, record retention, policy development and customer service. </a:t>
                      </a:r>
                    </a:p>
                    <a:p>
                      <a:pPr marL="285750" marR="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b="0" i="0" u="none" dirty="0" smtClean="0"/>
                        <a:t>Productivity Improvement Targets:  </a:t>
                      </a:r>
                      <a:r>
                        <a:rPr lang="en-CA" b="0" i="0" dirty="0" smtClean="0"/>
                        <a:t>3% of the gross Operating Budget for each of the next three years.  </a:t>
                      </a:r>
                    </a:p>
                  </a:txBody>
                  <a:tcPr/>
                </a:tc>
              </a:tr>
              <a:tr h="2240280">
                <a:tc>
                  <a:txBody>
                    <a:bodyPr/>
                    <a:lstStyle/>
                    <a:p>
                      <a:pPr marL="0" indent="0">
                        <a:buFont typeface="Arial" panose="020B0604020202020204" pitchFamily="34" charset="0"/>
                        <a:buNone/>
                      </a:pPr>
                      <a:r>
                        <a:rPr lang="en-CA" b="1" i="0" dirty="0" smtClean="0">
                          <a:solidFill>
                            <a:schemeClr val="bg1"/>
                          </a:solidFill>
                        </a:rPr>
                        <a:t>Weaknesses…</a:t>
                      </a:r>
                    </a:p>
                    <a:p>
                      <a:pPr marL="285750" indent="-285750">
                        <a:buFont typeface="Arial" panose="020B0604020202020204" pitchFamily="34" charset="0"/>
                        <a:buChar char="•"/>
                      </a:pPr>
                      <a:r>
                        <a:rPr lang="en-CA" i="0" dirty="0" smtClean="0">
                          <a:solidFill>
                            <a:schemeClr val="bg1"/>
                          </a:solidFill>
                        </a:rPr>
                        <a:t>Insufficient performance metrics</a:t>
                      </a:r>
                    </a:p>
                    <a:p>
                      <a:pPr marL="285750" indent="-285750">
                        <a:buFont typeface="Arial" panose="020B0604020202020204" pitchFamily="34" charset="0"/>
                        <a:buChar char="•"/>
                      </a:pPr>
                      <a:r>
                        <a:rPr lang="en-CA" i="0" dirty="0" smtClean="0">
                          <a:solidFill>
                            <a:schemeClr val="bg1"/>
                          </a:solidFill>
                        </a:rPr>
                        <a:t>Staff</a:t>
                      </a:r>
                      <a:r>
                        <a:rPr lang="en-CA" i="0" baseline="0" dirty="0" smtClean="0">
                          <a:solidFill>
                            <a:schemeClr val="bg1"/>
                          </a:solidFill>
                        </a:rPr>
                        <a:t> </a:t>
                      </a:r>
                      <a:r>
                        <a:rPr lang="en-CA" i="0" dirty="0" smtClean="0">
                          <a:solidFill>
                            <a:schemeClr val="bg1"/>
                          </a:solidFill>
                        </a:rPr>
                        <a:t>culture is not always open to change</a:t>
                      </a:r>
                    </a:p>
                    <a:p>
                      <a:pPr marL="285750" indent="-285750">
                        <a:buFont typeface="Arial" panose="020B0604020202020204" pitchFamily="34" charset="0"/>
                        <a:buChar char="•"/>
                      </a:pPr>
                      <a:r>
                        <a:rPr lang="en-CA" i="0" dirty="0" smtClean="0">
                          <a:solidFill>
                            <a:schemeClr val="bg1"/>
                          </a:solidFill>
                        </a:rPr>
                        <a:t>Deferred maintenance and capital works</a:t>
                      </a:r>
                      <a:r>
                        <a:rPr lang="en-CA" i="0" baseline="0" dirty="0" smtClean="0">
                          <a:solidFill>
                            <a:schemeClr val="bg1"/>
                          </a:solidFill>
                        </a:rPr>
                        <a:t> </a:t>
                      </a:r>
                      <a:r>
                        <a:rPr lang="en-CA" i="0" dirty="0" smtClean="0">
                          <a:solidFill>
                            <a:schemeClr val="bg1"/>
                          </a:solidFill>
                        </a:rPr>
                        <a:t>will present major challenges</a:t>
                      </a:r>
                      <a:endParaRPr lang="en-CA" sz="2400" i="0" dirty="0" smtClean="0">
                        <a:solidFill>
                          <a:schemeClr val="bg1"/>
                        </a:solidFill>
                      </a:endParaRPr>
                    </a:p>
                    <a:p>
                      <a:pPr marL="285750" indent="-285750">
                        <a:buFont typeface="Arial" panose="020B0604020202020204" pitchFamily="34" charset="0"/>
                        <a:buChar char="•"/>
                      </a:pPr>
                      <a:endParaRPr lang="en-US" i="0" dirty="0"/>
                    </a:p>
                  </a:txBody>
                  <a:tcPr>
                    <a:solidFill>
                      <a:srgbClr val="9E0000"/>
                    </a:solidFill>
                  </a:tcPr>
                </a:tc>
                <a:tc vMerge="1">
                  <a:txBody>
                    <a:bodyPr/>
                    <a:lstStyle/>
                    <a:p>
                      <a:endParaRPr lang="en-US"/>
                    </a:p>
                  </a:txBody>
                  <a:tcPr/>
                </a:tc>
              </a:tr>
            </a:tbl>
          </a:graphicData>
        </a:graphic>
      </p:graphicFrame>
    </p:spTree>
    <p:extLst>
      <p:ext uri="{BB962C8B-B14F-4D97-AF65-F5344CB8AC3E}">
        <p14:creationId xmlns:p14="http://schemas.microsoft.com/office/powerpoint/2010/main" xmlns="" val="39220146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52299" y="1600199"/>
            <a:ext cx="4329856" cy="1295401"/>
          </a:xfrm>
          <a:prstGeom prst="rect">
            <a:avLst/>
          </a:prstGeom>
          <a:solidFill>
            <a:srgbClr val="00499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CA" sz="3200" dirty="0">
                <a:solidFill>
                  <a:schemeClr val="bg1"/>
                </a:solidFill>
              </a:rPr>
              <a:t>Service Standards &amp; “Metrics</a:t>
            </a:r>
            <a:r>
              <a:rPr lang="en-CA" sz="3200" dirty="0" smtClean="0">
                <a:solidFill>
                  <a:schemeClr val="bg1"/>
                </a:solidFill>
              </a:rPr>
              <a:t>”</a:t>
            </a:r>
            <a:endParaRPr lang="en-CA" sz="3200" dirty="0">
              <a:solidFill>
                <a:schemeClr val="bg1"/>
              </a:solidFill>
            </a:endParaRPr>
          </a:p>
        </p:txBody>
      </p:sp>
      <p:sp>
        <p:nvSpPr>
          <p:cNvPr id="4" name="Rectangle 3"/>
          <p:cNvSpPr/>
          <p:nvPr/>
        </p:nvSpPr>
        <p:spPr>
          <a:xfrm>
            <a:off x="2360182" y="3047999"/>
            <a:ext cx="4267200" cy="1295401"/>
          </a:xfrm>
          <a:prstGeom prst="rect">
            <a:avLst/>
          </a:prstGeom>
          <a:solidFill>
            <a:srgbClr val="9E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CA" sz="3200" dirty="0">
                <a:solidFill>
                  <a:schemeClr val="bg1"/>
                </a:solidFill>
              </a:rPr>
              <a:t>Continuous </a:t>
            </a:r>
            <a:r>
              <a:rPr lang="en-CA" sz="3200" dirty="0" smtClean="0">
                <a:solidFill>
                  <a:schemeClr val="bg1"/>
                </a:solidFill>
              </a:rPr>
              <a:t>improvements</a:t>
            </a:r>
            <a:endParaRPr lang="en-CA" sz="3200" dirty="0">
              <a:solidFill>
                <a:schemeClr val="bg1"/>
              </a:solidFill>
            </a:endParaRPr>
          </a:p>
        </p:txBody>
      </p:sp>
      <p:sp>
        <p:nvSpPr>
          <p:cNvPr id="7" name="Rectangle 6"/>
          <p:cNvSpPr/>
          <p:nvPr/>
        </p:nvSpPr>
        <p:spPr>
          <a:xfrm>
            <a:off x="2352299" y="4495797"/>
            <a:ext cx="4343400" cy="129540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CA" sz="3200" dirty="0">
                <a:solidFill>
                  <a:schemeClr val="bg1"/>
                </a:solidFill>
              </a:rPr>
              <a:t>Organizational and process </a:t>
            </a:r>
            <a:r>
              <a:rPr lang="en-CA" sz="3200" dirty="0" smtClean="0">
                <a:solidFill>
                  <a:schemeClr val="bg1"/>
                </a:solidFill>
              </a:rPr>
              <a:t>improvements</a:t>
            </a:r>
            <a:endParaRPr lang="en-CA" sz="3200" dirty="0">
              <a:solidFill>
                <a:schemeClr val="bg1"/>
              </a:solidFill>
            </a:endParaRPr>
          </a:p>
        </p:txBody>
      </p:sp>
      <p:sp>
        <p:nvSpPr>
          <p:cNvPr id="10" name="Title 9"/>
          <p:cNvSpPr>
            <a:spLocks noGrp="1"/>
          </p:cNvSpPr>
          <p:nvPr>
            <p:ph type="title"/>
          </p:nvPr>
        </p:nvSpPr>
        <p:spPr/>
        <p:txBody>
          <a:bodyPr/>
          <a:lstStyle/>
          <a:p>
            <a:r>
              <a:rPr lang="en-US" altLang="en-US" sz="3000" dirty="0" smtClean="0"/>
              <a:t>Three Categories of Recommendations</a:t>
            </a:r>
            <a:endParaRPr lang="en-US" altLang="en-US" sz="3000" dirty="0"/>
          </a:p>
        </p:txBody>
      </p:sp>
    </p:spTree>
    <p:extLst>
      <p:ext uri="{BB962C8B-B14F-4D97-AF65-F5344CB8AC3E}">
        <p14:creationId xmlns:p14="http://schemas.microsoft.com/office/powerpoint/2010/main" xmlns="" val="3664009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2021" y="1828800"/>
            <a:ext cx="4329856" cy="2743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r>
              <a:rPr lang="en-CA" sz="2000" dirty="0" smtClean="0">
                <a:solidFill>
                  <a:schemeClr val="bg1"/>
                </a:solidFill>
              </a:rPr>
              <a:t>2</a:t>
            </a:r>
            <a:r>
              <a:rPr lang="en-CA" sz="2000" dirty="0">
                <a:solidFill>
                  <a:schemeClr val="bg1"/>
                </a:solidFill>
              </a:rPr>
              <a:t>:   Review </a:t>
            </a:r>
            <a:r>
              <a:rPr lang="en-CA" sz="2000" dirty="0" smtClean="0">
                <a:solidFill>
                  <a:schemeClr val="bg1"/>
                </a:solidFill>
              </a:rPr>
              <a:t>service </a:t>
            </a:r>
            <a:r>
              <a:rPr lang="en-CA" sz="2000" dirty="0">
                <a:solidFill>
                  <a:schemeClr val="bg1"/>
                </a:solidFill>
              </a:rPr>
              <a:t>levels, </a:t>
            </a:r>
            <a:r>
              <a:rPr lang="en-CA" sz="2000" dirty="0" smtClean="0">
                <a:solidFill>
                  <a:schemeClr val="bg1"/>
                </a:solidFill>
              </a:rPr>
              <a:t>establish service levels. </a:t>
            </a:r>
            <a:r>
              <a:rPr lang="en-CA" sz="2000" dirty="0">
                <a:solidFill>
                  <a:schemeClr val="bg1"/>
                </a:solidFill>
              </a:rPr>
              <a:t>B</a:t>
            </a:r>
            <a:r>
              <a:rPr lang="en-CA" sz="2000" dirty="0" smtClean="0">
                <a:solidFill>
                  <a:schemeClr val="bg1"/>
                </a:solidFill>
              </a:rPr>
              <a:t>udget </a:t>
            </a:r>
            <a:r>
              <a:rPr lang="en-CA" sz="2000" dirty="0">
                <a:solidFill>
                  <a:schemeClr val="bg1"/>
                </a:solidFill>
              </a:rPr>
              <a:t>to meet </a:t>
            </a:r>
            <a:r>
              <a:rPr lang="en-CA" sz="2000" dirty="0" smtClean="0">
                <a:solidFill>
                  <a:schemeClr val="bg1"/>
                </a:solidFill>
              </a:rPr>
              <a:t> </a:t>
            </a:r>
            <a:r>
              <a:rPr lang="en-CA" sz="2000" dirty="0">
                <a:solidFill>
                  <a:schemeClr val="bg1"/>
                </a:solidFill>
              </a:rPr>
              <a:t>approved service levels, and develop the capacity to manage against </a:t>
            </a:r>
            <a:r>
              <a:rPr lang="en-CA" sz="2000" dirty="0" smtClean="0">
                <a:solidFill>
                  <a:schemeClr val="bg1"/>
                </a:solidFill>
              </a:rPr>
              <a:t>targeted </a:t>
            </a:r>
            <a:r>
              <a:rPr lang="en-CA" sz="2000" dirty="0">
                <a:solidFill>
                  <a:schemeClr val="bg1"/>
                </a:solidFill>
              </a:rPr>
              <a:t>and budgeted service levels.</a:t>
            </a:r>
          </a:p>
          <a:p>
            <a:pPr marL="285750" lvl="1" indent="-285750">
              <a:spcBef>
                <a:spcPts val="600"/>
              </a:spcBef>
            </a:pPr>
            <a:r>
              <a:rPr lang="en-CA" sz="2000" dirty="0">
                <a:solidFill>
                  <a:schemeClr val="bg1"/>
                </a:solidFill>
              </a:rPr>
              <a:t>7a: </a:t>
            </a:r>
            <a:r>
              <a:rPr lang="en-CA" sz="2000" dirty="0" smtClean="0">
                <a:solidFill>
                  <a:schemeClr val="bg1"/>
                </a:solidFill>
              </a:rPr>
              <a:t>Improve </a:t>
            </a:r>
            <a:r>
              <a:rPr lang="en-CA" sz="2000" dirty="0">
                <a:solidFill>
                  <a:schemeClr val="bg1"/>
                </a:solidFill>
              </a:rPr>
              <a:t>financial management systems</a:t>
            </a:r>
          </a:p>
          <a:p>
            <a:pPr algn="ctr"/>
            <a:endParaRPr lang="en-US" dirty="0"/>
          </a:p>
        </p:txBody>
      </p:sp>
      <p:sp>
        <p:nvSpPr>
          <p:cNvPr id="3" name="Title 2"/>
          <p:cNvSpPr>
            <a:spLocks noGrp="1"/>
          </p:cNvSpPr>
          <p:nvPr>
            <p:ph type="title"/>
          </p:nvPr>
        </p:nvSpPr>
        <p:spPr/>
        <p:txBody>
          <a:bodyPr/>
          <a:lstStyle/>
          <a:p>
            <a:r>
              <a:rPr lang="en-CA" altLang="en-US" sz="3000" dirty="0"/>
              <a:t>Service Standards &amp; “</a:t>
            </a:r>
            <a:r>
              <a:rPr lang="en-CA" altLang="en-US" sz="3000" dirty="0" smtClean="0"/>
              <a:t>Metrics”</a:t>
            </a:r>
            <a:r>
              <a:rPr lang="en-CA" sz="3000" b="1" dirty="0">
                <a:solidFill>
                  <a:schemeClr val="bg1"/>
                </a:solidFill>
              </a:rPr>
              <a:t/>
            </a:r>
            <a:br>
              <a:rPr lang="en-CA" sz="3000" b="1" dirty="0">
                <a:solidFill>
                  <a:schemeClr val="bg1"/>
                </a:solidFill>
              </a:rPr>
            </a:br>
            <a:endParaRPr lang="en-US" sz="3000" dirty="0"/>
          </a:p>
        </p:txBody>
      </p:sp>
      <p:sp>
        <p:nvSpPr>
          <p:cNvPr id="5" name="Text Placeholder 4"/>
          <p:cNvSpPr>
            <a:spLocks noGrp="1"/>
          </p:cNvSpPr>
          <p:nvPr>
            <p:ph type="body" sz="quarter" idx="10"/>
          </p:nvPr>
        </p:nvSpPr>
        <p:spPr>
          <a:xfrm>
            <a:off x="5029200" y="1828800"/>
            <a:ext cx="3886200" cy="4495800"/>
          </a:xfrm>
        </p:spPr>
        <p:txBody>
          <a:bodyPr/>
          <a:lstStyle/>
          <a:p>
            <a:pPr>
              <a:buNone/>
            </a:pPr>
            <a:r>
              <a:rPr lang="en-US" sz="3200" dirty="0" smtClean="0"/>
              <a:t>“What </a:t>
            </a:r>
            <a:r>
              <a:rPr lang="en-US" sz="3200" dirty="0"/>
              <a:t>you can’t count, you can’t measure, and what you can’t measure, you can’t manage.”</a:t>
            </a:r>
          </a:p>
          <a:p>
            <a:endParaRPr lang="en-US" dirty="0"/>
          </a:p>
        </p:txBody>
      </p:sp>
    </p:spTree>
    <p:extLst>
      <p:ext uri="{BB962C8B-B14F-4D97-AF65-F5344CB8AC3E}">
        <p14:creationId xmlns:p14="http://schemas.microsoft.com/office/powerpoint/2010/main" xmlns="" val="22509599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18344" y="1524000"/>
            <a:ext cx="4710856" cy="40386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177800" indent="-177800"/>
            <a:r>
              <a:rPr lang="en-CA" sz="2000" dirty="0" smtClean="0">
                <a:solidFill>
                  <a:schemeClr val="bg1"/>
                </a:solidFill>
              </a:rPr>
              <a:t>1</a:t>
            </a:r>
            <a:r>
              <a:rPr lang="en-CA" sz="2000" dirty="0">
                <a:solidFill>
                  <a:schemeClr val="bg1"/>
                </a:solidFill>
              </a:rPr>
              <a:t>:  Combine maintenance activities of Roads, Water &amp;</a:t>
            </a:r>
            <a:r>
              <a:rPr lang="en-CA" sz="2000" dirty="0" smtClean="0">
                <a:solidFill>
                  <a:schemeClr val="bg1"/>
                </a:solidFill>
              </a:rPr>
              <a:t> </a:t>
            </a:r>
            <a:r>
              <a:rPr lang="en-CA" sz="2000" dirty="0">
                <a:solidFill>
                  <a:schemeClr val="bg1"/>
                </a:solidFill>
              </a:rPr>
              <a:t>Parks</a:t>
            </a:r>
          </a:p>
          <a:p>
            <a:pPr marL="177800" lvl="1" indent="-177800">
              <a:spcBef>
                <a:spcPts val="600"/>
              </a:spcBef>
            </a:pPr>
            <a:r>
              <a:rPr lang="en-CA" sz="2000" dirty="0">
                <a:solidFill>
                  <a:schemeClr val="bg1"/>
                </a:solidFill>
              </a:rPr>
              <a:t>3e:  </a:t>
            </a:r>
            <a:r>
              <a:rPr lang="en-CA" sz="2000" dirty="0" smtClean="0">
                <a:solidFill>
                  <a:schemeClr val="bg1"/>
                </a:solidFill>
              </a:rPr>
              <a:t>Create a staff ‘advocate</a:t>
            </a:r>
            <a:r>
              <a:rPr lang="en-CA" sz="2000" dirty="0">
                <a:solidFill>
                  <a:schemeClr val="bg1"/>
                </a:solidFill>
              </a:rPr>
              <a:t>’ </a:t>
            </a:r>
            <a:r>
              <a:rPr lang="en-CA" sz="2000" dirty="0" smtClean="0">
                <a:solidFill>
                  <a:schemeClr val="bg1"/>
                </a:solidFill>
              </a:rPr>
              <a:t>to expedite </a:t>
            </a:r>
            <a:r>
              <a:rPr lang="en-CA" sz="2000" dirty="0">
                <a:solidFill>
                  <a:schemeClr val="bg1"/>
                </a:solidFill>
              </a:rPr>
              <a:t>worthwhile economic investments</a:t>
            </a:r>
          </a:p>
          <a:p>
            <a:pPr marL="177800" lvl="1" indent="-177800">
              <a:spcBef>
                <a:spcPts val="600"/>
              </a:spcBef>
            </a:pPr>
            <a:r>
              <a:rPr lang="en-CA" sz="2000" dirty="0">
                <a:solidFill>
                  <a:schemeClr val="bg1"/>
                </a:solidFill>
              </a:rPr>
              <a:t>5a:  </a:t>
            </a:r>
            <a:r>
              <a:rPr lang="en-CA" sz="2000" dirty="0" smtClean="0">
                <a:solidFill>
                  <a:schemeClr val="bg1"/>
                </a:solidFill>
              </a:rPr>
              <a:t>Single </a:t>
            </a:r>
            <a:r>
              <a:rPr lang="en-CA" sz="2000" dirty="0">
                <a:solidFill>
                  <a:schemeClr val="bg1"/>
                </a:solidFill>
              </a:rPr>
              <a:t>overall management responsibility for recreation activities / facilities </a:t>
            </a:r>
            <a:endParaRPr lang="en-CA" sz="2000" dirty="0" smtClean="0">
              <a:solidFill>
                <a:schemeClr val="bg1"/>
              </a:solidFill>
            </a:endParaRPr>
          </a:p>
          <a:p>
            <a:pPr marL="177800" lvl="1" indent="-177800">
              <a:spcBef>
                <a:spcPts val="600"/>
              </a:spcBef>
            </a:pPr>
            <a:r>
              <a:rPr lang="en-CA" sz="2000" dirty="0" smtClean="0">
                <a:solidFill>
                  <a:schemeClr val="bg1"/>
                </a:solidFill>
              </a:rPr>
              <a:t>5c: Longer term:   </a:t>
            </a:r>
            <a:r>
              <a:rPr lang="en-CA" sz="2000" dirty="0">
                <a:solidFill>
                  <a:schemeClr val="bg1"/>
                </a:solidFill>
              </a:rPr>
              <a:t>C</a:t>
            </a:r>
            <a:r>
              <a:rPr lang="en-CA" sz="2000" dirty="0" smtClean="0">
                <a:solidFill>
                  <a:schemeClr val="bg1"/>
                </a:solidFill>
              </a:rPr>
              <a:t>onsolidate major </a:t>
            </a:r>
            <a:r>
              <a:rPr lang="en-CA" sz="2000" dirty="0">
                <a:solidFill>
                  <a:schemeClr val="bg1"/>
                </a:solidFill>
              </a:rPr>
              <a:t>Town </a:t>
            </a:r>
            <a:r>
              <a:rPr lang="en-CA" sz="2000" dirty="0" smtClean="0">
                <a:solidFill>
                  <a:schemeClr val="bg1"/>
                </a:solidFill>
              </a:rPr>
              <a:t>rec facilities</a:t>
            </a:r>
          </a:p>
          <a:p>
            <a:pPr marL="177800" lvl="1" indent="-177800">
              <a:spcBef>
                <a:spcPts val="600"/>
              </a:spcBef>
            </a:pPr>
            <a:r>
              <a:rPr lang="en-CA" sz="2000" dirty="0" smtClean="0">
                <a:solidFill>
                  <a:schemeClr val="bg1"/>
                </a:solidFill>
              </a:rPr>
              <a:t>6</a:t>
            </a:r>
            <a:r>
              <a:rPr lang="en-CA" sz="2000" dirty="0">
                <a:solidFill>
                  <a:schemeClr val="bg1"/>
                </a:solidFill>
              </a:rPr>
              <a:t>:  </a:t>
            </a:r>
            <a:r>
              <a:rPr lang="en-CA" sz="2000" dirty="0" smtClean="0">
                <a:solidFill>
                  <a:schemeClr val="bg1"/>
                </a:solidFill>
              </a:rPr>
              <a:t>Consolidate facilities, asset &amp; </a:t>
            </a:r>
            <a:r>
              <a:rPr lang="en-CA" sz="2000" dirty="0">
                <a:solidFill>
                  <a:schemeClr val="bg1"/>
                </a:solidFill>
              </a:rPr>
              <a:t>fleet management responsibilities, across all </a:t>
            </a:r>
            <a:r>
              <a:rPr lang="en-CA" sz="2000" dirty="0" smtClean="0">
                <a:solidFill>
                  <a:schemeClr val="bg1"/>
                </a:solidFill>
              </a:rPr>
              <a:t>departments</a:t>
            </a:r>
          </a:p>
        </p:txBody>
      </p:sp>
      <p:sp>
        <p:nvSpPr>
          <p:cNvPr id="3" name="Title 2"/>
          <p:cNvSpPr>
            <a:spLocks noGrp="1"/>
          </p:cNvSpPr>
          <p:nvPr>
            <p:ph type="title"/>
          </p:nvPr>
        </p:nvSpPr>
        <p:spPr/>
        <p:txBody>
          <a:bodyPr/>
          <a:lstStyle/>
          <a:p>
            <a:r>
              <a:rPr lang="en-CA" altLang="en-US" sz="3000" dirty="0"/>
              <a:t>Organizational and process </a:t>
            </a:r>
            <a:r>
              <a:rPr lang="en-CA" altLang="en-US" sz="3000" dirty="0" smtClean="0"/>
              <a:t>improvements</a:t>
            </a:r>
            <a:r>
              <a:rPr lang="en-CA" altLang="en-US" sz="3000" dirty="0"/>
              <a:t/>
            </a:r>
            <a:br>
              <a:rPr lang="en-CA" altLang="en-US" sz="3000" dirty="0"/>
            </a:br>
            <a:endParaRPr lang="en-US" altLang="en-US" sz="3000" dirty="0"/>
          </a:p>
        </p:txBody>
      </p:sp>
      <p:sp>
        <p:nvSpPr>
          <p:cNvPr id="5" name="Text Placeholder 4"/>
          <p:cNvSpPr>
            <a:spLocks noGrp="1"/>
          </p:cNvSpPr>
          <p:nvPr>
            <p:ph type="body" sz="quarter" idx="10"/>
          </p:nvPr>
        </p:nvSpPr>
        <p:spPr>
          <a:xfrm>
            <a:off x="5105400" y="1524000"/>
            <a:ext cx="3581400" cy="4495800"/>
          </a:xfrm>
        </p:spPr>
        <p:txBody>
          <a:bodyPr/>
          <a:lstStyle/>
          <a:p>
            <a:pPr>
              <a:buNone/>
            </a:pPr>
            <a:r>
              <a:rPr lang="en-US" i="1" dirty="0"/>
              <a:t>“</a:t>
            </a:r>
            <a:r>
              <a:rPr lang="en-US" sz="2000" i="1" dirty="0"/>
              <a:t>Operational improvements on their own will not solve or overcome the financial and development challenges that face the Town of Erin, or any other municipality.  But a well functioning municipality, with a foundation of efficiently and effectively delivered local services is the essential foundation for doing more in the future.” </a:t>
            </a:r>
          </a:p>
          <a:p>
            <a:endParaRPr lang="en-US" dirty="0"/>
          </a:p>
        </p:txBody>
      </p:sp>
    </p:spTree>
    <p:extLst>
      <p:ext uri="{BB962C8B-B14F-4D97-AF65-F5344CB8AC3E}">
        <p14:creationId xmlns:p14="http://schemas.microsoft.com/office/powerpoint/2010/main" xmlns="" val="3543069870"/>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Options">
  <a:themeElements>
    <a:clrScheme name="StrategyCorp 2015 Colour Template">
      <a:dk1>
        <a:srgbClr val="424242"/>
      </a:dk1>
      <a:lt1>
        <a:sysClr val="window" lastClr="FFFFFF"/>
      </a:lt1>
      <a:dk2>
        <a:srgbClr val="004990"/>
      </a:dk2>
      <a:lt2>
        <a:srgbClr val="7F7F7F"/>
      </a:lt2>
      <a:accent1>
        <a:srgbClr val="004990"/>
      </a:accent1>
      <a:accent2>
        <a:srgbClr val="008FBE"/>
      </a:accent2>
      <a:accent3>
        <a:srgbClr val="6F7BA0"/>
      </a:accent3>
      <a:accent4>
        <a:srgbClr val="E17C00"/>
      </a:accent4>
      <a:accent5>
        <a:srgbClr val="8F2829"/>
      </a:accent5>
      <a:accent6>
        <a:srgbClr val="7F7F7F"/>
      </a:accent6>
      <a:hlink>
        <a:srgbClr val="004990"/>
      </a:hlink>
      <a:folHlink>
        <a:srgbClr val="004990"/>
      </a:folHlink>
    </a:clrScheme>
    <a:fontScheme name="StrategyCorp 2015 Template">
      <a:majorFont>
        <a:latin typeface="Calibri Light"/>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wrap="square" lIns="0" tIns="0" rIns="0" bIns="0">
        <a:spAutoFit/>
      </a:bodyPr>
      <a:lstStyle>
        <a:defPPr marL="342900" marR="0" indent="-342900" algn="ctr" defTabSz="914400" rtl="0" eaLnBrk="1" fontAlgn="auto" latinLnBrk="0" hangingPunct="1">
          <a:lnSpc>
            <a:spcPct val="100000"/>
          </a:lnSpc>
          <a:spcBef>
            <a:spcPct val="20000"/>
          </a:spcBef>
          <a:spcAft>
            <a:spcPts val="0"/>
          </a:spcAft>
          <a:buClrTx/>
          <a:buSzTx/>
          <a:buFont typeface="Arial" pitchFamily="34" charset="0"/>
          <a:buNone/>
          <a:tabLst/>
          <a:defRPr kumimoji="0" sz="1400" b="0" i="0" u="none" strike="noStrike" kern="1200" cap="none" spc="0" normalizeH="0" baseline="0" noProof="0" dirty="0" smtClean="0">
            <a:ln>
              <a:noFill/>
            </a:ln>
            <a:solidFill>
              <a:schemeClr val="bg1"/>
            </a:solidFill>
            <a:effectLst/>
            <a:uLnTx/>
            <a:uFillTx/>
            <a:latin typeface="Calibri Light" pitchFamily="34" charset="0"/>
            <a:ea typeface="+mn-ea"/>
            <a:cs typeface="+mn-cs"/>
          </a:defRPr>
        </a:defPPr>
      </a:lstStyle>
    </a:txDef>
  </a:objectDefaults>
  <a:extraClrSchemeLst/>
</a:theme>
</file>

<file path=ppt/theme/theme2.xml><?xml version="1.0" encoding="utf-8"?>
<a:theme xmlns:a="http://schemas.openxmlformats.org/drawingml/2006/main" name="Table of Contents">
  <a:themeElements>
    <a:clrScheme name="StrategyCorp 2015 Colour Template">
      <a:dk1>
        <a:srgbClr val="424242"/>
      </a:dk1>
      <a:lt1>
        <a:sysClr val="window" lastClr="FFFFFF"/>
      </a:lt1>
      <a:dk2>
        <a:srgbClr val="004990"/>
      </a:dk2>
      <a:lt2>
        <a:srgbClr val="7F7F7F"/>
      </a:lt2>
      <a:accent1>
        <a:srgbClr val="004990"/>
      </a:accent1>
      <a:accent2>
        <a:srgbClr val="008FBE"/>
      </a:accent2>
      <a:accent3>
        <a:srgbClr val="6F7BA0"/>
      </a:accent3>
      <a:accent4>
        <a:srgbClr val="E17C00"/>
      </a:accent4>
      <a:accent5>
        <a:srgbClr val="8F2829"/>
      </a:accent5>
      <a:accent6>
        <a:srgbClr val="7F7F7F"/>
      </a:accent6>
      <a:hlink>
        <a:srgbClr val="004990"/>
      </a:hlink>
      <a:folHlink>
        <a:srgbClr val="004990"/>
      </a:folHlink>
    </a:clrScheme>
    <a:fontScheme name="StrategyCorp 2015 Template">
      <a:majorFont>
        <a:latin typeface="Calibri Light"/>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ection Breaks">
  <a:themeElements>
    <a:clrScheme name="StrategyCorp 2015 Colour Template">
      <a:dk1>
        <a:srgbClr val="424242"/>
      </a:dk1>
      <a:lt1>
        <a:sysClr val="window" lastClr="FFFFFF"/>
      </a:lt1>
      <a:dk2>
        <a:srgbClr val="004990"/>
      </a:dk2>
      <a:lt2>
        <a:srgbClr val="7F7F7F"/>
      </a:lt2>
      <a:accent1>
        <a:srgbClr val="004990"/>
      </a:accent1>
      <a:accent2>
        <a:srgbClr val="008FBE"/>
      </a:accent2>
      <a:accent3>
        <a:srgbClr val="6F7BA0"/>
      </a:accent3>
      <a:accent4>
        <a:srgbClr val="E17C00"/>
      </a:accent4>
      <a:accent5>
        <a:srgbClr val="8F2829"/>
      </a:accent5>
      <a:accent6>
        <a:srgbClr val="7F7F7F"/>
      </a:accent6>
      <a:hlink>
        <a:srgbClr val="004990"/>
      </a:hlink>
      <a:folHlink>
        <a:srgbClr val="004990"/>
      </a:folHlink>
    </a:clrScheme>
    <a:fontScheme name="StrategyCorp 2015 Template">
      <a:majorFont>
        <a:latin typeface="Calibri Light"/>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ontent Slides">
  <a:themeElements>
    <a:clrScheme name="StrategyCorp 2015 Colour Template">
      <a:dk1>
        <a:srgbClr val="424242"/>
      </a:dk1>
      <a:lt1>
        <a:sysClr val="window" lastClr="FFFFFF"/>
      </a:lt1>
      <a:dk2>
        <a:srgbClr val="004990"/>
      </a:dk2>
      <a:lt2>
        <a:srgbClr val="7F7F7F"/>
      </a:lt2>
      <a:accent1>
        <a:srgbClr val="004990"/>
      </a:accent1>
      <a:accent2>
        <a:srgbClr val="008FBE"/>
      </a:accent2>
      <a:accent3>
        <a:srgbClr val="6F7BA0"/>
      </a:accent3>
      <a:accent4>
        <a:srgbClr val="E17C00"/>
      </a:accent4>
      <a:accent5>
        <a:srgbClr val="8F2829"/>
      </a:accent5>
      <a:accent6>
        <a:srgbClr val="7F7F7F"/>
      </a:accent6>
      <a:hlink>
        <a:srgbClr val="004990"/>
      </a:hlink>
      <a:folHlink>
        <a:srgbClr val="004990"/>
      </a:folHlink>
    </a:clrScheme>
    <a:fontScheme name="StrategyCorp 2015 Template">
      <a:majorFont>
        <a:latin typeface="Calibri Light"/>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Slide End">
  <a:themeElements>
    <a:clrScheme name="StrategyCorp 2015 Colour Template">
      <a:dk1>
        <a:srgbClr val="424242"/>
      </a:dk1>
      <a:lt1>
        <a:sysClr val="window" lastClr="FFFFFF"/>
      </a:lt1>
      <a:dk2>
        <a:srgbClr val="004990"/>
      </a:dk2>
      <a:lt2>
        <a:srgbClr val="7F7F7F"/>
      </a:lt2>
      <a:accent1>
        <a:srgbClr val="004990"/>
      </a:accent1>
      <a:accent2>
        <a:srgbClr val="008FBE"/>
      </a:accent2>
      <a:accent3>
        <a:srgbClr val="6F7BA0"/>
      </a:accent3>
      <a:accent4>
        <a:srgbClr val="E17C00"/>
      </a:accent4>
      <a:accent5>
        <a:srgbClr val="8F2829"/>
      </a:accent5>
      <a:accent6>
        <a:srgbClr val="7F7F7F"/>
      </a:accent6>
      <a:hlink>
        <a:srgbClr val="004990"/>
      </a:hlink>
      <a:folHlink>
        <a:srgbClr val="004990"/>
      </a:folHlink>
    </a:clrScheme>
    <a:fontScheme name="StrategyCorp 2015 Template">
      <a:majorFont>
        <a:latin typeface="Calibri Light"/>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StrategyCorp">
      <a:dk1>
        <a:srgbClr val="424242"/>
      </a:dk1>
      <a:lt1>
        <a:sysClr val="window" lastClr="FFFFFF"/>
      </a:lt1>
      <a:dk2>
        <a:srgbClr val="004D90"/>
      </a:dk2>
      <a:lt2>
        <a:srgbClr val="7F7F7F"/>
      </a:lt2>
      <a:accent1>
        <a:srgbClr val="004D90"/>
      </a:accent1>
      <a:accent2>
        <a:srgbClr val="366092"/>
      </a:accent2>
      <a:accent3>
        <a:srgbClr val="548DD4"/>
      </a:accent3>
      <a:accent4>
        <a:srgbClr val="3F3F3F"/>
      </a:accent4>
      <a:accent5>
        <a:srgbClr val="595959"/>
      </a:accent5>
      <a:accent6>
        <a:srgbClr val="7F7F7F"/>
      </a:accent6>
      <a:hlink>
        <a:srgbClr val="004D90"/>
      </a:hlink>
      <a:folHlink>
        <a:srgbClr val="004D9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10404</TotalTime>
  <Words>4288</Words>
  <Application>Microsoft Office PowerPoint</Application>
  <PresentationFormat>On-screen Show (4:3)</PresentationFormat>
  <Paragraphs>393</Paragraphs>
  <Slides>40</Slides>
  <Notes>3</Notes>
  <HiddenSlides>0</HiddenSlides>
  <MMClips>0</MMClips>
  <ScaleCrop>false</ScaleCrop>
  <HeadingPairs>
    <vt:vector size="4" baseType="variant">
      <vt:variant>
        <vt:lpstr>Theme</vt:lpstr>
      </vt:variant>
      <vt:variant>
        <vt:i4>5</vt:i4>
      </vt:variant>
      <vt:variant>
        <vt:lpstr>Slide Titles</vt:lpstr>
      </vt:variant>
      <vt:variant>
        <vt:i4>40</vt:i4>
      </vt:variant>
    </vt:vector>
  </HeadingPairs>
  <TitlesOfParts>
    <vt:vector size="45" baseType="lpstr">
      <vt:lpstr>Title Slide Options</vt:lpstr>
      <vt:lpstr>Table of Contents</vt:lpstr>
      <vt:lpstr>Section Breaks</vt:lpstr>
      <vt:lpstr>Content Slides</vt:lpstr>
      <vt:lpstr>Slide End</vt:lpstr>
      <vt:lpstr>Town of Erin Operational Review</vt:lpstr>
      <vt:lpstr>Operational Review Objectives and Context</vt:lpstr>
      <vt:lpstr>StrategyCorp’s Operational Review Methodology</vt:lpstr>
      <vt:lpstr>Key Parameters of Success</vt:lpstr>
      <vt:lpstr>The SCOPE Program</vt:lpstr>
      <vt:lpstr>Findings and Conclusions</vt:lpstr>
      <vt:lpstr>Three Categories of Recommendations</vt:lpstr>
      <vt:lpstr>Service Standards &amp; “Metrics” </vt:lpstr>
      <vt:lpstr>Organizational and process improvements </vt:lpstr>
      <vt:lpstr>Continuous Improvement</vt:lpstr>
      <vt:lpstr>Detailed Recommendations</vt:lpstr>
      <vt:lpstr>1. Combine maintenance activities of Roads, Water and Parks into one Town ‘Operations’ Department</vt:lpstr>
      <vt:lpstr>1. Streamline staff scheduling in the Roads Department and perhaps related departments, with a view to reducing overtime hours and combine maintenance activities of Roads, Water and Parks</vt:lpstr>
      <vt:lpstr>1. Consider hiring either a Town Engineer, or an senior manager with training in engineering / project management, to oversee both public works and ‘parks’ operations and capital works </vt:lpstr>
      <vt:lpstr>2. Develop a comprehensive asset management plan for its transportation infrastructure needs. </vt:lpstr>
      <vt:lpstr>Explore opportunities to transfer roads capital works projects to the County, in exchange for taking on additional maintenance responsibilities in areas of County responsibility. </vt:lpstr>
      <vt:lpstr>Review existing range and level of services, and matching them with staff and financial resources, with a view to meeting current priorities and ensuring that scarce resources are devoted to priority activities </vt:lpstr>
      <vt:lpstr>3a. Improve customer service and the business climate </vt:lpstr>
      <vt:lpstr>Slide 19</vt:lpstr>
      <vt:lpstr>Build on recent Ec Dev efforts to increase  tax assessment base through more customer-service-oriented processing of permits, etc. </vt:lpstr>
      <vt:lpstr>Enhance role of Building Dept. in property standards enforcement, fill regulations, dispute resolution and facilitating “complete applications” for permitting.</vt:lpstr>
      <vt:lpstr>Ensure that MPAC adds taxable properties to the tax roll on a more timely basis, supported by through cooperation among the Town’s building, finance and water departments in monitoring and reporting of illegally occupied properties.   </vt:lpstr>
      <vt:lpstr>Enhance enforcement for illegal fills, and include protection from roads damage as part of fill permits, either through requiring bonding or the introduction of additional fees to offset the cost to repair roadways resulting from fills</vt:lpstr>
      <vt:lpstr>3c. That the Town adopt the policy to include the installation of water lines, where applicable, during the site plan approval process and/or severance process, in consultation with the buildings, water and roads departments.</vt:lpstr>
      <vt:lpstr>3d. Erin improve its front office design based on the recently improved designs at neighbouring jurisdictions; </vt:lpstr>
      <vt:lpstr>3e. Create  an ‘advocate’ or ‘champion’ to advocate and expedite worthwhile economic investments </vt:lpstr>
      <vt:lpstr>4. Staff development, performance evaluation, succession planning, &amp; continuous improvement</vt:lpstr>
      <vt:lpstr>5a. Integrate and streamline the Recreation functions in the Town – Management and Ops</vt:lpstr>
      <vt:lpstr>5a. Integrate and streamline the Recreation functions in the Town – Management and Ops</vt:lpstr>
      <vt:lpstr>5b. Recreation functions:  Revenue Collection and Tracking</vt:lpstr>
      <vt:lpstr>5c. Recreation:  Consider integration of town recreation facilities when existing facilities reach the end of their useful lives or require major refurbishing </vt:lpstr>
      <vt:lpstr>6. Consolidate facilities management, asset management and fleet management responsibilities</vt:lpstr>
      <vt:lpstr>7a: Improve administrative operations - Improved financial management systems</vt:lpstr>
      <vt:lpstr>7b. Records management</vt:lpstr>
      <vt:lpstr>7c. Improve administrative operations - Management systems and communications </vt:lpstr>
      <vt:lpstr>7d. Better IT support to Town operations </vt:lpstr>
      <vt:lpstr>Overall Result of Recommendations</vt:lpstr>
      <vt:lpstr>Recommendations </vt:lpstr>
      <vt:lpstr>Recommendations</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Steve Demelo</dc:creator>
  <cp:lastModifiedBy>Connie Cox</cp:lastModifiedBy>
  <cp:revision>685</cp:revision>
  <cp:lastPrinted>2015-06-23T13:09:12Z</cp:lastPrinted>
  <dcterms:created xsi:type="dcterms:W3CDTF">2015-05-22T20:36:38Z</dcterms:created>
  <dcterms:modified xsi:type="dcterms:W3CDTF">2015-06-24T13:01:06Z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2014-05-21T00:00:00Z</vt:filetime>
  </property>
  <property fmtid="{D5CDD505-2E9C-101B-9397-08002B2CF9AE}" pid="3" name="LastSaved">
    <vt:filetime>2014-05-21T00:00:00Z</vt:filetime>
  </property>
</Properties>
</file>